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charset="0"/>
      <p:regular r:id="rId24"/>
      <p:bold r:id="rId25"/>
      <p:italic r:id="rId26"/>
      <p:boldItalic r:id="rId27"/>
    </p:embeddedFont>
    <p:embeddedFont>
      <p:font typeface="Comic Sans MS" pitchFamily="66" charset="0"/>
      <p:regular r:id="rId28"/>
      <p:bold r:id="rId29"/>
      <p:italic r:id="rId30"/>
      <p:boldItalic r:id="rId31"/>
    </p:embeddedFont>
    <p:embeddedFont>
      <p:font typeface="Cambria" pitchFamily="18" charset="0"/>
      <p:regular r:id="rId32"/>
      <p:bold r:id="rId33"/>
      <p:italic r:id="rId34"/>
      <p:boldItalic r:id="rId35"/>
    </p:embeddedFont>
    <p:embeddedFont>
      <p:font typeface="Merriweather" charset="0"/>
      <p:regular r:id="rId36"/>
      <p:bold r:id="rId37"/>
      <p:italic r:id="rId38"/>
      <p:boldItalic r:id="rId39"/>
    </p:embeddedFont>
    <p:embeddedFont>
      <p:font typeface="Bevan" charset="0"/>
      <p:regular r:id="rId40"/>
    </p:embeddedFont>
    <p:embeddedFont>
      <p:font typeface="Rammetto One" charset="0"/>
      <p:regular r:id="rId41"/>
    </p:embeddedFont>
    <p:embeddedFont>
      <p:font typeface="Caveat" charset="0"/>
      <p:regular r:id="rId42"/>
      <p:bold r:id="rId43"/>
    </p:embeddedFont>
    <p:embeddedFont>
      <p:font typeface="Amatic SC" charset="-79"/>
      <p:regular r:id="rId44"/>
      <p:bold r:id="rId45"/>
    </p:embeddedFont>
    <p:embeddedFont>
      <p:font typeface="Pacifico"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84" y="-1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538061207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53806120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a:t>Emiliana Rufo - I.C. Parco di Veio - Rome, Italy - Class 1C s.y.2018/2019</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538061207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53806120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538061207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53806120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538061207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53806120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538061207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53806120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538061207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53806120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538061207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53806120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538061207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53806120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538061207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53806120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538061207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53806120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44805ccb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44805cc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538061207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53806120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6bc9e547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6bc9e54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53806120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53806120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53806120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53806120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53806120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53806120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53806120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53806120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538061207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53806120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538061207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53806120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538061207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53806120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hr"/>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hyperlink" Target="https://twinspace.etwinning.net/profile/34559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twinspace.etwinning.net/profile/103207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twinspace.etwinning.net/profile/45060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winspace.etwinning.net/profile/99359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twinspace.etwinning.net/profile/1239917"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twinspace.etwinning.net/profile/550759"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
              <a:t>Halloween recipe</a:t>
            </a:r>
            <a:endParaRPr/>
          </a:p>
          <a:p>
            <a:pPr marL="0" lvl="0" indent="0" algn="ctr" rtl="0">
              <a:spcBef>
                <a:spcPts val="0"/>
              </a:spcBef>
              <a:spcAft>
                <a:spcPts val="0"/>
              </a:spcAft>
              <a:buNone/>
            </a:pPr>
            <a:r>
              <a:rPr lang="hr"/>
              <a:t>cookbook</a:t>
            </a:r>
            <a:endParaRPr/>
          </a:p>
        </p:txBody>
      </p:sp>
      <p:sp>
        <p:nvSpPr>
          <p:cNvPr id="55" name="Google Shape;55;p13"/>
          <p:cNvSpPr txBox="1">
            <a:spLocks noGrp="1"/>
          </p:cNvSpPr>
          <p:nvPr>
            <p:ph type="subTitle" idx="1"/>
          </p:nvPr>
        </p:nvSpPr>
        <p:spPr>
          <a:xfrm>
            <a:off x="311700" y="31227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
              <a:t>our collaborative cook book</a:t>
            </a:r>
            <a:endParaRPr/>
          </a:p>
        </p:txBody>
      </p:sp>
      <p:pic>
        <p:nvPicPr>
          <p:cNvPr id="56" name="Google Shape;56;p13"/>
          <p:cNvPicPr preferRelativeResize="0"/>
          <p:nvPr/>
        </p:nvPicPr>
        <p:blipFill>
          <a:blip r:embed="rId3">
            <a:alphaModFix/>
          </a:blip>
          <a:stretch>
            <a:fillRect/>
          </a:stretch>
        </p:blipFill>
        <p:spPr>
          <a:xfrm>
            <a:off x="6856225" y="4029750"/>
            <a:ext cx="1976074" cy="988025"/>
          </a:xfrm>
          <a:prstGeom prst="rect">
            <a:avLst/>
          </a:prstGeom>
          <a:noFill/>
          <a:ln>
            <a:noFill/>
          </a:ln>
        </p:spPr>
      </p:pic>
      <p:sp>
        <p:nvSpPr>
          <p:cNvPr id="57" name="Google Shape;57;p13"/>
          <p:cNvSpPr txBox="1"/>
          <p:nvPr/>
        </p:nvSpPr>
        <p:spPr>
          <a:xfrm>
            <a:off x="311700" y="259775"/>
            <a:ext cx="84618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r"/>
              <a:t>Holidays in English speaking countries - eTwinning project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736800" y="93325"/>
            <a:ext cx="2939400" cy="52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 sz="1800" b="1" u="sng">
                <a:solidFill>
                  <a:srgbClr val="A61C00"/>
                </a:solidFill>
                <a:highlight>
                  <a:srgbClr val="F7F7F7"/>
                </a:highlight>
                <a:latin typeface="Comic Sans MS"/>
                <a:ea typeface="Comic Sans MS"/>
                <a:cs typeface="Comic Sans MS"/>
                <a:sym typeface="Comic Sans MS"/>
                <a:hlinkClick r:id="rId4"/>
              </a:rPr>
              <a:t>Emiliana Rufo</a:t>
            </a:r>
            <a:endParaRPr sz="1800" b="1">
              <a:solidFill>
                <a:srgbClr val="A61C00"/>
              </a:solidFill>
              <a:latin typeface="Comic Sans MS"/>
              <a:ea typeface="Comic Sans MS"/>
              <a:cs typeface="Comic Sans MS"/>
              <a:sym typeface="Comic Sans MS"/>
            </a:endParaRPr>
          </a:p>
        </p:txBody>
      </p:sp>
      <p:sp>
        <p:nvSpPr>
          <p:cNvPr id="110" name="Google Shape;110;p22"/>
          <p:cNvSpPr txBox="1">
            <a:spLocks noGrp="1"/>
          </p:cNvSpPr>
          <p:nvPr>
            <p:ph type="body" idx="2"/>
          </p:nvPr>
        </p:nvSpPr>
        <p:spPr>
          <a:xfrm>
            <a:off x="4571088" y="85650"/>
            <a:ext cx="4587000" cy="4972200"/>
          </a:xfrm>
          <a:prstGeom prst="rect">
            <a:avLst/>
          </a:prstGeom>
        </p:spPr>
        <p:txBody>
          <a:bodyPr spcFirstLastPara="1" wrap="square" lIns="91425" tIns="91425" rIns="91425" bIns="91425" anchor="ctr" anchorCtr="0">
            <a:noAutofit/>
          </a:bodyPr>
          <a:lstStyle/>
          <a:p>
            <a:pPr marL="457200" lvl="0" indent="0" algn="l" rtl="0">
              <a:lnSpc>
                <a:spcPct val="168750"/>
              </a:lnSpc>
              <a:spcBef>
                <a:spcPts val="0"/>
              </a:spcBef>
              <a:spcAft>
                <a:spcPts val="0"/>
              </a:spcAft>
              <a:buNone/>
            </a:pPr>
            <a:endParaRPr sz="1200" b="1">
              <a:solidFill>
                <a:srgbClr val="990000"/>
              </a:solidFill>
              <a:latin typeface="Cambria"/>
              <a:ea typeface="Cambria"/>
              <a:cs typeface="Cambria"/>
              <a:sym typeface="Cambria"/>
            </a:endParaRPr>
          </a:p>
          <a:p>
            <a:pPr marL="0" lvl="0" indent="0" algn="l" rtl="0">
              <a:lnSpc>
                <a:spcPct val="100000"/>
              </a:lnSpc>
              <a:spcBef>
                <a:spcPts val="0"/>
              </a:spcBef>
              <a:spcAft>
                <a:spcPts val="0"/>
              </a:spcAft>
              <a:buNone/>
            </a:pPr>
            <a:endParaRPr sz="1200" b="1">
              <a:solidFill>
                <a:srgbClr val="85200C"/>
              </a:solidFill>
              <a:latin typeface="Cambria"/>
              <a:ea typeface="Cambria"/>
              <a:cs typeface="Cambria"/>
              <a:sym typeface="Cambria"/>
            </a:endParaRPr>
          </a:p>
          <a:p>
            <a:pPr marL="0" lvl="0" indent="0" algn="l" rtl="0">
              <a:lnSpc>
                <a:spcPct val="100000"/>
              </a:lnSpc>
              <a:spcBef>
                <a:spcPts val="1600"/>
              </a:spcBef>
              <a:spcAft>
                <a:spcPts val="0"/>
              </a:spcAft>
              <a:buNone/>
            </a:pPr>
            <a:endParaRPr sz="1200" b="1">
              <a:solidFill>
                <a:srgbClr val="85200C"/>
              </a:solidFill>
              <a:latin typeface="Cambria"/>
              <a:ea typeface="Cambria"/>
              <a:cs typeface="Cambria"/>
              <a:sym typeface="Cambria"/>
            </a:endParaRPr>
          </a:p>
          <a:p>
            <a:pPr marL="0" lvl="0" indent="0" algn="l" rtl="0">
              <a:lnSpc>
                <a:spcPct val="100000"/>
              </a:lnSpc>
              <a:spcBef>
                <a:spcPts val="1600"/>
              </a:spcBef>
              <a:spcAft>
                <a:spcPts val="0"/>
              </a:spcAft>
              <a:buClr>
                <a:schemeClr val="dk1"/>
              </a:buClr>
              <a:buSzPts val="1100"/>
              <a:buFont typeface="Arial"/>
              <a:buNone/>
            </a:pPr>
            <a:r>
              <a:rPr lang="hr" sz="1300" b="1">
                <a:solidFill>
                  <a:srgbClr val="A61C00"/>
                </a:solidFill>
                <a:latin typeface="Cambria"/>
                <a:ea typeface="Cambria"/>
                <a:cs typeface="Cambria"/>
                <a:sym typeface="Cambria"/>
              </a:rPr>
              <a:t>Ingredients: </a:t>
            </a:r>
            <a:endParaRPr sz="1300" b="1">
              <a:solidFill>
                <a:srgbClr val="A61C00"/>
              </a:solidFill>
              <a:latin typeface="Cambria"/>
              <a:ea typeface="Cambria"/>
              <a:cs typeface="Cambria"/>
              <a:sym typeface="Cambria"/>
            </a:endParaRPr>
          </a:p>
          <a:p>
            <a:pPr marL="457200" lvl="0" indent="-311150" algn="l" rtl="0">
              <a:lnSpc>
                <a:spcPct val="100000"/>
              </a:lnSpc>
              <a:spcBef>
                <a:spcPts val="1600"/>
              </a:spcBef>
              <a:spcAft>
                <a:spcPts val="0"/>
              </a:spcAft>
              <a:buClr>
                <a:srgbClr val="A61C00"/>
              </a:buClr>
              <a:buSzPts val="1300"/>
              <a:buFont typeface="Cambria"/>
              <a:buChar char="●"/>
            </a:pPr>
            <a:r>
              <a:rPr lang="hr" sz="1300" b="1">
                <a:solidFill>
                  <a:srgbClr val="A61C00"/>
                </a:solidFill>
                <a:latin typeface="Cambria"/>
                <a:ea typeface="Cambria"/>
                <a:cs typeface="Cambria"/>
                <a:sym typeface="Cambria"/>
              </a:rPr>
              <a:t>1 package crescent rolls  </a:t>
            </a:r>
            <a:endParaRPr sz="1300" b="1">
              <a:solidFill>
                <a:srgbClr val="A61C00"/>
              </a:solidFill>
              <a:latin typeface="Cambria"/>
              <a:ea typeface="Cambria"/>
              <a:cs typeface="Cambria"/>
              <a:sym typeface="Cambria"/>
            </a:endParaRPr>
          </a:p>
          <a:p>
            <a:pPr marL="457200" lvl="0" indent="-311150" algn="l" rtl="0">
              <a:lnSpc>
                <a:spcPct val="100000"/>
              </a:lnSpc>
              <a:spcBef>
                <a:spcPts val="0"/>
              </a:spcBef>
              <a:spcAft>
                <a:spcPts val="0"/>
              </a:spcAft>
              <a:buClr>
                <a:srgbClr val="A61C00"/>
              </a:buClr>
              <a:buSzPts val="1300"/>
              <a:buFont typeface="Cambria"/>
              <a:buChar char="●"/>
            </a:pPr>
            <a:r>
              <a:rPr lang="hr" sz="1300" b="1">
                <a:solidFill>
                  <a:srgbClr val="A61C00"/>
                </a:solidFill>
                <a:latin typeface="Cambria"/>
                <a:ea typeface="Cambria"/>
                <a:cs typeface="Cambria"/>
                <a:sym typeface="Cambria"/>
              </a:rPr>
              <a:t>8 Hot dogs </a:t>
            </a:r>
            <a:endParaRPr sz="1300" b="1">
              <a:solidFill>
                <a:srgbClr val="A61C00"/>
              </a:solidFill>
              <a:latin typeface="Cambria"/>
              <a:ea typeface="Cambria"/>
              <a:cs typeface="Cambria"/>
              <a:sym typeface="Cambria"/>
            </a:endParaRPr>
          </a:p>
          <a:p>
            <a:pPr marL="457200" lvl="0" indent="-311150" algn="l" rtl="0">
              <a:lnSpc>
                <a:spcPct val="200000"/>
              </a:lnSpc>
              <a:spcBef>
                <a:spcPts val="0"/>
              </a:spcBef>
              <a:spcAft>
                <a:spcPts val="0"/>
              </a:spcAft>
              <a:buClr>
                <a:srgbClr val="A61C00"/>
              </a:buClr>
              <a:buSzPts val="1300"/>
              <a:buFont typeface="Cambria"/>
              <a:buChar char="●"/>
            </a:pPr>
            <a:r>
              <a:rPr lang="hr" sz="1300" b="1">
                <a:solidFill>
                  <a:srgbClr val="A61C00"/>
                </a:solidFill>
                <a:latin typeface="Cambria"/>
                <a:ea typeface="Cambria"/>
                <a:cs typeface="Cambria"/>
                <a:sym typeface="Cambria"/>
              </a:rPr>
              <a:t>Mustard</a:t>
            </a:r>
            <a:endParaRPr sz="1300" b="1">
              <a:solidFill>
                <a:srgbClr val="A61C00"/>
              </a:solidFill>
              <a:latin typeface="Cambria"/>
              <a:ea typeface="Cambria"/>
              <a:cs typeface="Cambria"/>
              <a:sym typeface="Cambria"/>
            </a:endParaRPr>
          </a:p>
          <a:p>
            <a:pPr marL="457200" lvl="0" indent="-304800" algn="l" rtl="0">
              <a:lnSpc>
                <a:spcPct val="200000"/>
              </a:lnSpc>
              <a:spcBef>
                <a:spcPts val="0"/>
              </a:spcBef>
              <a:spcAft>
                <a:spcPts val="0"/>
              </a:spcAft>
              <a:buClr>
                <a:srgbClr val="990000"/>
              </a:buClr>
              <a:buSzPts val="1200"/>
              <a:buFont typeface="Cambria"/>
              <a:buAutoNum type="arabicPeriod"/>
            </a:pPr>
            <a:r>
              <a:rPr lang="hr" sz="1200" b="1">
                <a:solidFill>
                  <a:srgbClr val="990000"/>
                </a:solidFill>
                <a:latin typeface="Cambria"/>
                <a:ea typeface="Cambria"/>
                <a:cs typeface="Cambria"/>
                <a:sym typeface="Cambria"/>
              </a:rPr>
              <a:t>Preheat oven to 180° C.</a:t>
            </a:r>
            <a:endParaRPr sz="1200" b="1">
              <a:solidFill>
                <a:srgbClr val="990000"/>
              </a:solidFill>
              <a:latin typeface="Cambria"/>
              <a:ea typeface="Cambria"/>
              <a:cs typeface="Cambria"/>
              <a:sym typeface="Cambria"/>
            </a:endParaRPr>
          </a:p>
          <a:p>
            <a:pPr marL="457200" lvl="0" indent="-304800" algn="l" rtl="0">
              <a:lnSpc>
                <a:spcPct val="168750"/>
              </a:lnSpc>
              <a:spcBef>
                <a:spcPts val="0"/>
              </a:spcBef>
              <a:spcAft>
                <a:spcPts val="0"/>
              </a:spcAft>
              <a:buClr>
                <a:srgbClr val="990000"/>
              </a:buClr>
              <a:buSzPts val="1200"/>
              <a:buFont typeface="Cambria"/>
              <a:buAutoNum type="arabicPeriod"/>
            </a:pPr>
            <a:r>
              <a:rPr lang="hr" sz="1200" b="1">
                <a:solidFill>
                  <a:srgbClr val="990000"/>
                </a:solidFill>
                <a:latin typeface="Cambria"/>
                <a:ea typeface="Cambria"/>
                <a:cs typeface="Cambria"/>
                <a:sym typeface="Cambria"/>
              </a:rPr>
              <a:t>Unwrap the crescent rolls to make four rectangles.</a:t>
            </a:r>
            <a:endParaRPr sz="1200" b="1">
              <a:solidFill>
                <a:srgbClr val="990000"/>
              </a:solidFill>
              <a:latin typeface="Cambria"/>
              <a:ea typeface="Cambria"/>
              <a:cs typeface="Cambria"/>
              <a:sym typeface="Cambria"/>
            </a:endParaRPr>
          </a:p>
          <a:p>
            <a:pPr marL="457200" lvl="0" indent="-304800" algn="l" rtl="0">
              <a:lnSpc>
                <a:spcPct val="168750"/>
              </a:lnSpc>
              <a:spcBef>
                <a:spcPts val="0"/>
              </a:spcBef>
              <a:spcAft>
                <a:spcPts val="0"/>
              </a:spcAft>
              <a:buClr>
                <a:srgbClr val="990000"/>
              </a:buClr>
              <a:buSzPts val="1200"/>
              <a:buFont typeface="Cambria"/>
              <a:buAutoNum type="arabicPeriod"/>
            </a:pPr>
            <a:r>
              <a:rPr lang="hr" sz="1200" b="1">
                <a:solidFill>
                  <a:srgbClr val="990000"/>
                </a:solidFill>
                <a:latin typeface="Cambria"/>
                <a:ea typeface="Cambria"/>
                <a:cs typeface="Cambria"/>
                <a:sym typeface="Cambria"/>
              </a:rPr>
              <a:t>Using a pizza cutter or a knife, slice dough into thin strips, about 3-4 cm wide.</a:t>
            </a:r>
            <a:endParaRPr sz="1200" b="1">
              <a:solidFill>
                <a:srgbClr val="990000"/>
              </a:solidFill>
              <a:latin typeface="Cambria"/>
              <a:ea typeface="Cambria"/>
              <a:cs typeface="Cambria"/>
              <a:sym typeface="Cambria"/>
            </a:endParaRPr>
          </a:p>
          <a:p>
            <a:pPr marL="457200" lvl="0" indent="-304800" algn="l" rtl="0">
              <a:lnSpc>
                <a:spcPct val="168750"/>
              </a:lnSpc>
              <a:spcBef>
                <a:spcPts val="0"/>
              </a:spcBef>
              <a:spcAft>
                <a:spcPts val="0"/>
              </a:spcAft>
              <a:buClr>
                <a:srgbClr val="990000"/>
              </a:buClr>
              <a:buSzPts val="1200"/>
              <a:buFont typeface="Cambria"/>
              <a:buAutoNum type="arabicPeriod"/>
            </a:pPr>
            <a:r>
              <a:rPr lang="hr" sz="1200" b="1">
                <a:solidFill>
                  <a:srgbClr val="990000"/>
                </a:solidFill>
                <a:latin typeface="Cambria"/>
                <a:ea typeface="Cambria"/>
                <a:cs typeface="Cambria"/>
                <a:sym typeface="Cambria"/>
              </a:rPr>
              <a:t>Wrap the crescent roll dough strips around hot dogs, leaving room near the top for the mummy face. Bake for 14 to 16 minutes until dough is golden brown.</a:t>
            </a:r>
            <a:endParaRPr sz="1200" b="1">
              <a:solidFill>
                <a:srgbClr val="990000"/>
              </a:solidFill>
              <a:latin typeface="Cambria"/>
              <a:ea typeface="Cambria"/>
              <a:cs typeface="Cambria"/>
              <a:sym typeface="Cambria"/>
            </a:endParaRPr>
          </a:p>
          <a:p>
            <a:pPr marL="457200" lvl="0" indent="-304800" algn="l" rtl="0">
              <a:lnSpc>
                <a:spcPct val="168750"/>
              </a:lnSpc>
              <a:spcBef>
                <a:spcPts val="0"/>
              </a:spcBef>
              <a:spcAft>
                <a:spcPts val="0"/>
              </a:spcAft>
              <a:buClr>
                <a:srgbClr val="990000"/>
              </a:buClr>
              <a:buSzPts val="1200"/>
              <a:buFont typeface="Cambria"/>
              <a:buAutoNum type="arabicPeriod"/>
            </a:pPr>
            <a:r>
              <a:rPr lang="hr" sz="1200" b="1">
                <a:solidFill>
                  <a:srgbClr val="990000"/>
                </a:solidFill>
                <a:latin typeface="Cambria"/>
                <a:ea typeface="Cambria"/>
                <a:cs typeface="Cambria"/>
                <a:sym typeface="Cambria"/>
              </a:rPr>
              <a:t>Just before serving, squirt a little mustard on a plate. Dip a toothpick in the mustard and use it to make a mummy face on the hot dogs.</a:t>
            </a:r>
            <a:endParaRPr sz="1200" b="1">
              <a:solidFill>
                <a:srgbClr val="990000"/>
              </a:solidFill>
              <a:latin typeface="Cambria"/>
              <a:ea typeface="Cambria"/>
              <a:cs typeface="Cambria"/>
              <a:sym typeface="Cambria"/>
            </a:endParaRPr>
          </a:p>
          <a:p>
            <a:pPr marL="0" lvl="0" indent="0" algn="l" rtl="0">
              <a:spcBef>
                <a:spcPts val="0"/>
              </a:spcBef>
              <a:spcAft>
                <a:spcPts val="1600"/>
              </a:spcAft>
              <a:buNone/>
            </a:pPr>
            <a:endParaRPr/>
          </a:p>
        </p:txBody>
      </p:sp>
      <p:pic>
        <p:nvPicPr>
          <p:cNvPr id="111" name="Google Shape;111;p22"/>
          <p:cNvPicPr preferRelativeResize="0"/>
          <p:nvPr/>
        </p:nvPicPr>
        <p:blipFill>
          <a:blip r:embed="rId5">
            <a:alphaModFix/>
          </a:blip>
          <a:stretch>
            <a:fillRect/>
          </a:stretch>
        </p:blipFill>
        <p:spPr>
          <a:xfrm>
            <a:off x="4486656" y="0"/>
            <a:ext cx="3500444" cy="528000"/>
          </a:xfrm>
          <a:prstGeom prst="rect">
            <a:avLst/>
          </a:prstGeom>
          <a:noFill/>
          <a:ln>
            <a:noFill/>
          </a:ln>
        </p:spPr>
      </p:pic>
      <p:sp>
        <p:nvSpPr>
          <p:cNvPr id="112" name="Google Shape;112;p22"/>
          <p:cNvSpPr txBox="1">
            <a:spLocks noGrp="1"/>
          </p:cNvSpPr>
          <p:nvPr>
            <p:ph type="subTitle" idx="1"/>
          </p:nvPr>
        </p:nvSpPr>
        <p:spPr>
          <a:xfrm>
            <a:off x="0" y="3693000"/>
            <a:ext cx="1015500" cy="1450500"/>
          </a:xfrm>
          <a:prstGeom prst="rect">
            <a:avLst/>
          </a:prstGeom>
          <a:solidFill>
            <a:srgbClr val="EFEFEF"/>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 sz="1200" b="1">
                <a:solidFill>
                  <a:srgbClr val="85200C"/>
                </a:solidFill>
                <a:latin typeface="Merriweather"/>
                <a:ea typeface="Merriweather"/>
                <a:cs typeface="Merriweather"/>
                <a:sym typeface="Merriweather"/>
              </a:rPr>
              <a:t>This is our favourite Halloween recipe!  Easy to prepare for kids…</a:t>
            </a:r>
            <a:endParaRPr sz="1200" b="1">
              <a:solidFill>
                <a:srgbClr val="85200C"/>
              </a:solidFill>
              <a:latin typeface="Merriweather"/>
              <a:ea typeface="Merriweather"/>
              <a:cs typeface="Merriweather"/>
              <a:sym typeface="Merriweather"/>
            </a:endParaRPr>
          </a:p>
          <a:p>
            <a:pPr marL="0" lvl="0" indent="0" algn="l" rtl="0">
              <a:spcBef>
                <a:spcPts val="1600"/>
              </a:spcBef>
              <a:spcAft>
                <a:spcPts val="0"/>
              </a:spcAft>
              <a:buNone/>
            </a:pPr>
            <a:endParaRPr sz="1800" b="1">
              <a:solidFill>
                <a:srgbClr val="990000"/>
              </a:solidFill>
              <a:latin typeface="Merriweather"/>
              <a:ea typeface="Merriweather"/>
              <a:cs typeface="Merriweather"/>
              <a:sym typeface="Merriweather"/>
            </a:endParaRPr>
          </a:p>
        </p:txBody>
      </p:sp>
      <p:pic>
        <p:nvPicPr>
          <p:cNvPr id="113" name="Google Shape;113;p22"/>
          <p:cNvPicPr preferRelativeResize="0"/>
          <p:nvPr/>
        </p:nvPicPr>
        <p:blipFill>
          <a:blip r:embed="rId6">
            <a:alphaModFix/>
          </a:blip>
          <a:stretch>
            <a:fillRect/>
          </a:stretch>
        </p:blipFill>
        <p:spPr>
          <a:xfrm>
            <a:off x="7987100" y="0"/>
            <a:ext cx="1156900" cy="2255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sz="1400" b="1" u="sng">
                <a:solidFill>
                  <a:srgbClr val="333745"/>
                </a:solidFill>
                <a:highlight>
                  <a:srgbClr val="FFFFFF"/>
                </a:highlight>
                <a:hlinkClick r:id="rId4"/>
              </a:rPr>
              <a:t>Fatma Kul</a:t>
            </a:r>
            <a:endParaRPr sz="1400" b="1"/>
          </a:p>
        </p:txBody>
      </p:sp>
      <p:sp>
        <p:nvSpPr>
          <p:cNvPr id="119" name="Google Shape;119;p23"/>
          <p:cNvSpPr txBox="1">
            <a:spLocks noGrp="1"/>
          </p:cNvSpPr>
          <p:nvPr>
            <p:ph type="body" idx="1"/>
          </p:nvPr>
        </p:nvSpPr>
        <p:spPr>
          <a:xfrm>
            <a:off x="311700" y="1087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b="1"/>
              <a:t>Ingredients</a:t>
            </a:r>
            <a:endParaRPr b="1"/>
          </a:p>
          <a:p>
            <a:pPr marL="0" lvl="0" indent="0" algn="l" rtl="0">
              <a:spcBef>
                <a:spcPts val="1600"/>
              </a:spcBef>
              <a:spcAft>
                <a:spcPts val="0"/>
              </a:spcAft>
              <a:buNone/>
            </a:pPr>
            <a:r>
              <a:rPr lang="hr" sz="1200" b="1"/>
              <a:t>2 kg  of pumpkin</a:t>
            </a:r>
            <a:endParaRPr sz="1200" b="1"/>
          </a:p>
          <a:p>
            <a:pPr marL="0" lvl="0" indent="0" algn="l" rtl="0">
              <a:spcBef>
                <a:spcPts val="1600"/>
              </a:spcBef>
              <a:spcAft>
                <a:spcPts val="0"/>
              </a:spcAft>
              <a:buNone/>
            </a:pPr>
            <a:r>
              <a:rPr lang="hr" sz="1200" b="1"/>
              <a:t>2.5 glass of sugar</a:t>
            </a:r>
            <a:endParaRPr sz="1200" b="1"/>
          </a:p>
          <a:p>
            <a:pPr marL="0" lvl="0" indent="0" algn="l" rtl="0">
              <a:spcBef>
                <a:spcPts val="1600"/>
              </a:spcBef>
              <a:spcAft>
                <a:spcPts val="0"/>
              </a:spcAft>
              <a:buNone/>
            </a:pPr>
            <a:r>
              <a:rPr lang="hr" sz="1200" b="1"/>
              <a:t>some walnut,piu7stachio</a:t>
            </a:r>
            <a:endParaRPr sz="1200" b="1"/>
          </a:p>
          <a:p>
            <a:pPr marL="0" lvl="0" indent="0" algn="l" rtl="0">
              <a:spcBef>
                <a:spcPts val="1600"/>
              </a:spcBef>
              <a:spcAft>
                <a:spcPts val="0"/>
              </a:spcAft>
              <a:buNone/>
            </a:pPr>
            <a:endParaRPr sz="1200"/>
          </a:p>
          <a:p>
            <a:pPr marL="0" lvl="0" indent="0" algn="l" rtl="0">
              <a:spcBef>
                <a:spcPts val="1600"/>
              </a:spcBef>
              <a:spcAft>
                <a:spcPts val="0"/>
              </a:spcAft>
              <a:buNone/>
            </a:pPr>
            <a:endParaRPr sz="1200"/>
          </a:p>
          <a:p>
            <a:pPr marL="0" lvl="0" indent="0" algn="l" rtl="0">
              <a:spcBef>
                <a:spcPts val="1600"/>
              </a:spcBef>
              <a:spcAft>
                <a:spcPts val="0"/>
              </a:spcAft>
              <a:buNone/>
            </a:pPr>
            <a:endParaRPr sz="1200"/>
          </a:p>
          <a:p>
            <a:pPr marL="0" lvl="0" indent="0" algn="l" rtl="0">
              <a:spcBef>
                <a:spcPts val="1600"/>
              </a:spcBef>
              <a:spcAft>
                <a:spcPts val="0"/>
              </a:spcAft>
              <a:buNone/>
            </a:pPr>
            <a:endParaRPr sz="1200"/>
          </a:p>
          <a:p>
            <a:pPr marL="0" lvl="0" indent="0" algn="l" rtl="0">
              <a:spcBef>
                <a:spcPts val="1600"/>
              </a:spcBef>
              <a:spcAft>
                <a:spcPts val="1600"/>
              </a:spcAft>
              <a:buNone/>
            </a:pPr>
            <a:r>
              <a:rPr lang="hr" sz="1200" b="1"/>
              <a:t>Peel the pumpkin.Slice it.Spread the sugar on it.Let it wait for one hour in a sauce pan.Then cook it 20-25 minutes with low heat.Turn off the cooker.Let it cool for a while.Sprinkle sone walnut and pistachio on it.Enjoy your meal.</a:t>
            </a:r>
            <a:endParaRPr sz="12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123950"/>
            <a:ext cx="8520600" cy="89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a:t>                        </a:t>
            </a:r>
            <a:r>
              <a:rPr lang="hr" sz="1400" u="sng">
                <a:solidFill>
                  <a:srgbClr val="333745"/>
                </a:solidFill>
                <a:latin typeface="Bevan"/>
                <a:ea typeface="Bevan"/>
                <a:cs typeface="Bevan"/>
                <a:sym typeface="Bevan"/>
                <a:hlinkClick r:id="rId4"/>
              </a:rPr>
              <a:t>HARIKLIA KOUKARA</a:t>
            </a:r>
            <a:endParaRPr sz="1400">
              <a:latin typeface="Bevan"/>
              <a:ea typeface="Bevan"/>
              <a:cs typeface="Bevan"/>
              <a:sym typeface="Bevan"/>
            </a:endParaRPr>
          </a:p>
        </p:txBody>
      </p:sp>
      <p:sp>
        <p:nvSpPr>
          <p:cNvPr id="125" name="Google Shape;125;p24"/>
          <p:cNvSpPr txBox="1">
            <a:spLocks noGrp="1"/>
          </p:cNvSpPr>
          <p:nvPr>
            <p:ph type="body" idx="1"/>
          </p:nvPr>
        </p:nvSpPr>
        <p:spPr>
          <a:xfrm>
            <a:off x="101000" y="1174125"/>
            <a:ext cx="8988600" cy="389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b="1">
                <a:solidFill>
                  <a:srgbClr val="FF0000"/>
                </a:solidFill>
                <a:latin typeface="Rammetto One"/>
                <a:ea typeface="Rammetto One"/>
                <a:cs typeface="Rammetto One"/>
                <a:sym typeface="Rammetto One"/>
              </a:rPr>
              <a:t>            BLOODY FINGER HOT DOGS</a:t>
            </a:r>
            <a:r>
              <a:rPr lang="hr">
                <a:latin typeface="Rammetto One"/>
                <a:ea typeface="Rammetto One"/>
                <a:cs typeface="Rammetto One"/>
                <a:sym typeface="Rammetto One"/>
              </a:rPr>
              <a:t>  </a:t>
            </a:r>
            <a:endParaRPr>
              <a:latin typeface="Rammetto One"/>
              <a:ea typeface="Rammetto One"/>
              <a:cs typeface="Rammetto One"/>
              <a:sym typeface="Rammetto One"/>
            </a:endParaRPr>
          </a:p>
          <a:p>
            <a:pPr marL="0" lvl="0" indent="0" algn="l" rtl="0">
              <a:spcBef>
                <a:spcPts val="1600"/>
              </a:spcBef>
              <a:spcAft>
                <a:spcPts val="0"/>
              </a:spcAft>
              <a:buNone/>
            </a:pPr>
            <a:r>
              <a:rPr lang="hr" sz="1400"/>
              <a:t> </a:t>
            </a:r>
            <a:r>
              <a:rPr lang="hr" sz="1400">
                <a:solidFill>
                  <a:srgbClr val="FF0000"/>
                </a:solidFill>
              </a:rPr>
              <a:t>INGREDIENTS</a:t>
            </a:r>
            <a:endParaRPr sz="1400">
              <a:solidFill>
                <a:srgbClr val="FF0000"/>
              </a:solidFill>
            </a:endParaRPr>
          </a:p>
          <a:p>
            <a:pPr marL="457200" lvl="0" indent="-304800" algn="l" rtl="0">
              <a:lnSpc>
                <a:spcPct val="100000"/>
              </a:lnSpc>
              <a:spcBef>
                <a:spcPts val="1600"/>
              </a:spcBef>
              <a:spcAft>
                <a:spcPts val="0"/>
              </a:spcAft>
              <a:buClr>
                <a:srgbClr val="FF0000"/>
              </a:buClr>
              <a:buSzPts val="1200"/>
              <a:buChar char="●"/>
            </a:pPr>
            <a:r>
              <a:rPr lang="hr" sz="1200">
                <a:solidFill>
                  <a:srgbClr val="FF0000"/>
                </a:solidFill>
              </a:rPr>
              <a:t>a pack of hot dogs</a:t>
            </a:r>
            <a:endParaRPr sz="1200">
              <a:solidFill>
                <a:srgbClr val="FF0000"/>
              </a:solidFill>
            </a:endParaRPr>
          </a:p>
          <a:p>
            <a:pPr marL="457200" lvl="0" indent="-304800" algn="l" rtl="0">
              <a:lnSpc>
                <a:spcPct val="100000"/>
              </a:lnSpc>
              <a:spcBef>
                <a:spcPts val="0"/>
              </a:spcBef>
              <a:spcAft>
                <a:spcPts val="0"/>
              </a:spcAft>
              <a:buClr>
                <a:srgbClr val="FF0000"/>
              </a:buClr>
              <a:buSzPts val="1200"/>
              <a:buChar char="●"/>
            </a:pPr>
            <a:r>
              <a:rPr lang="hr" sz="1200">
                <a:solidFill>
                  <a:srgbClr val="FF0000"/>
                </a:solidFill>
              </a:rPr>
              <a:t>a knife</a:t>
            </a:r>
            <a:endParaRPr sz="1200">
              <a:solidFill>
                <a:srgbClr val="FF0000"/>
              </a:solidFill>
            </a:endParaRPr>
          </a:p>
          <a:p>
            <a:pPr marL="457200" lvl="0" indent="-304800" algn="l" rtl="0">
              <a:lnSpc>
                <a:spcPct val="100000"/>
              </a:lnSpc>
              <a:spcBef>
                <a:spcPts val="0"/>
              </a:spcBef>
              <a:spcAft>
                <a:spcPts val="0"/>
              </a:spcAft>
              <a:buClr>
                <a:srgbClr val="FF0000"/>
              </a:buClr>
              <a:buSzPts val="1200"/>
              <a:buChar char="●"/>
            </a:pPr>
            <a:r>
              <a:rPr lang="hr" sz="1200">
                <a:solidFill>
                  <a:srgbClr val="FF0000"/>
                </a:solidFill>
              </a:rPr>
              <a:t>ketchup</a:t>
            </a:r>
            <a:endParaRPr sz="1200">
              <a:solidFill>
                <a:srgbClr val="FF0000"/>
              </a:solidFill>
            </a:endParaRPr>
          </a:p>
          <a:p>
            <a:pPr marL="457200" lvl="0" indent="-304800" algn="l" rtl="0">
              <a:lnSpc>
                <a:spcPct val="100000"/>
              </a:lnSpc>
              <a:spcBef>
                <a:spcPts val="0"/>
              </a:spcBef>
              <a:spcAft>
                <a:spcPts val="0"/>
              </a:spcAft>
              <a:buClr>
                <a:srgbClr val="FF0000"/>
              </a:buClr>
              <a:buSzPts val="1200"/>
              <a:buChar char="●"/>
            </a:pPr>
            <a:r>
              <a:rPr lang="hr" sz="1200">
                <a:solidFill>
                  <a:srgbClr val="FF0000"/>
                </a:solidFill>
              </a:rPr>
              <a:t>buns</a:t>
            </a:r>
            <a:endParaRPr sz="1150">
              <a:solidFill>
                <a:srgbClr val="FF0000"/>
              </a:solidFill>
              <a:highlight>
                <a:srgbClr val="FFFFFF"/>
              </a:highlight>
            </a:endParaRPr>
          </a:p>
          <a:p>
            <a:pPr marL="0" lvl="0" indent="0" algn="l" rtl="0">
              <a:spcBef>
                <a:spcPts val="0"/>
              </a:spcBef>
              <a:spcAft>
                <a:spcPts val="0"/>
              </a:spcAft>
              <a:buNone/>
            </a:pPr>
            <a:endParaRPr sz="1150">
              <a:solidFill>
                <a:schemeClr val="dk1"/>
              </a:solidFill>
              <a:highlight>
                <a:srgbClr val="FFFFFF"/>
              </a:highlight>
            </a:endParaRPr>
          </a:p>
          <a:p>
            <a:pPr marL="0" lvl="0" indent="0" algn="l" rtl="0">
              <a:spcBef>
                <a:spcPts val="1600"/>
              </a:spcBef>
              <a:spcAft>
                <a:spcPts val="0"/>
              </a:spcAft>
              <a:buNone/>
            </a:pPr>
            <a:endParaRPr sz="1150">
              <a:solidFill>
                <a:schemeClr val="dk1"/>
              </a:solidFill>
              <a:highlight>
                <a:srgbClr val="FFFFFF"/>
              </a:highlight>
            </a:endParaRPr>
          </a:p>
          <a:p>
            <a:pPr marL="0" lvl="0" indent="0" algn="l" rtl="0">
              <a:spcBef>
                <a:spcPts val="1600"/>
              </a:spcBef>
              <a:spcAft>
                <a:spcPts val="0"/>
              </a:spcAft>
              <a:buNone/>
            </a:pPr>
            <a:endParaRPr sz="1150">
              <a:solidFill>
                <a:srgbClr val="FF0000"/>
              </a:solidFill>
              <a:highlight>
                <a:srgbClr val="FFFFFF"/>
              </a:highlight>
            </a:endParaRPr>
          </a:p>
          <a:p>
            <a:pPr marL="0" lvl="0" indent="0" algn="l" rtl="0">
              <a:spcBef>
                <a:spcPts val="1600"/>
              </a:spcBef>
              <a:spcAft>
                <a:spcPts val="1600"/>
              </a:spcAft>
              <a:buNone/>
            </a:pPr>
            <a:r>
              <a:rPr lang="hr" sz="1200">
                <a:solidFill>
                  <a:srgbClr val="FF0000"/>
                </a:solidFill>
                <a:highlight>
                  <a:srgbClr val="FFFFFF"/>
                </a:highlight>
              </a:rPr>
              <a:t>Bring your water to a boil, toss the hot dogs in and allow to cook for about 4 minutes. Take out of water and using a sharp knife   cut knuckle lines in the hot dogs. Also cut a nail bed into the top of the hot dog. Serve on hot dog buns that have been smeared with ketchup to look like blood.</a:t>
            </a:r>
            <a:r>
              <a:rPr lang="hr" sz="1200">
                <a:solidFill>
                  <a:schemeClr val="dk1"/>
                </a:solidFill>
                <a:highlight>
                  <a:srgbClr val="FFFFFF"/>
                </a:highlight>
              </a:rPr>
              <a:t> </a:t>
            </a:r>
            <a:endParaRPr sz="1200"/>
          </a:p>
        </p:txBody>
      </p:sp>
      <p:pic>
        <p:nvPicPr>
          <p:cNvPr id="126" name="Google Shape;126;p24"/>
          <p:cNvPicPr preferRelativeResize="0"/>
          <p:nvPr/>
        </p:nvPicPr>
        <p:blipFill rotWithShape="1">
          <a:blip r:embed="rId5">
            <a:alphaModFix/>
          </a:blip>
          <a:srcRect t="12922" r="4177"/>
          <a:stretch/>
        </p:blipFill>
        <p:spPr>
          <a:xfrm>
            <a:off x="5076075" y="171575"/>
            <a:ext cx="3938950" cy="2206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sz="1400" b="1" u="sng">
                <a:solidFill>
                  <a:srgbClr val="333745"/>
                </a:solidFill>
                <a:highlight>
                  <a:srgbClr val="FFFFFF"/>
                </a:highlight>
                <a:hlinkClick r:id="rId3"/>
              </a:rPr>
              <a:t>Hatun Altunöz</a:t>
            </a:r>
            <a:r>
              <a:rPr lang="hr" sz="1400" b="1"/>
              <a:t>   </a:t>
            </a:r>
            <a:r>
              <a:rPr lang="hr"/>
              <a:t>      RICE BALLS - HALLOWEEN</a:t>
            </a:r>
            <a:endParaRPr/>
          </a:p>
        </p:txBody>
      </p:sp>
      <p:sp>
        <p:nvSpPr>
          <p:cNvPr id="132" name="Google Shape;132;p25"/>
          <p:cNvSpPr txBox="1">
            <a:spLocks noGrp="1"/>
          </p:cNvSpPr>
          <p:nvPr>
            <p:ph type="body" idx="1"/>
          </p:nvPr>
        </p:nvSpPr>
        <p:spPr>
          <a:xfrm>
            <a:off x="257975" y="1139025"/>
            <a:ext cx="2334000" cy="35880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hr" i="1" u="sng">
                <a:solidFill>
                  <a:srgbClr val="000000"/>
                </a:solidFill>
                <a:latin typeface="Caveat"/>
                <a:ea typeface="Caveat"/>
                <a:cs typeface="Caveat"/>
                <a:sym typeface="Caveat"/>
              </a:rPr>
              <a:t>Ingredients :</a:t>
            </a:r>
            <a:r>
              <a:rPr lang="hr"/>
              <a:t> </a:t>
            </a:r>
            <a:endParaRPr/>
          </a:p>
          <a:p>
            <a:pPr marL="0" lvl="0" indent="0" algn="l" rtl="0">
              <a:spcBef>
                <a:spcPts val="1600"/>
              </a:spcBef>
              <a:spcAft>
                <a:spcPts val="0"/>
              </a:spcAft>
              <a:buNone/>
            </a:pPr>
            <a:r>
              <a:rPr lang="hr">
                <a:latin typeface="Caveat"/>
                <a:ea typeface="Caveat"/>
                <a:cs typeface="Caveat"/>
                <a:sym typeface="Caveat"/>
              </a:rPr>
              <a:t>half of a water glass rice, </a:t>
            </a:r>
            <a:endParaRPr>
              <a:latin typeface="Caveat"/>
              <a:ea typeface="Caveat"/>
              <a:cs typeface="Caveat"/>
              <a:sym typeface="Caveat"/>
            </a:endParaRPr>
          </a:p>
          <a:p>
            <a:pPr marL="0" lvl="0" indent="0" algn="l" rtl="0">
              <a:spcBef>
                <a:spcPts val="1600"/>
              </a:spcBef>
              <a:spcAft>
                <a:spcPts val="0"/>
              </a:spcAft>
              <a:buNone/>
            </a:pPr>
            <a:r>
              <a:rPr lang="hr">
                <a:latin typeface="Caveat"/>
                <a:ea typeface="Caveat"/>
                <a:cs typeface="Caveat"/>
                <a:sym typeface="Caveat"/>
              </a:rPr>
              <a:t>two cups of carrot juice, </a:t>
            </a:r>
            <a:endParaRPr>
              <a:latin typeface="Caveat"/>
              <a:ea typeface="Caveat"/>
              <a:cs typeface="Caveat"/>
              <a:sym typeface="Caveat"/>
            </a:endParaRPr>
          </a:p>
          <a:p>
            <a:pPr marL="0" lvl="0" indent="0" algn="l" rtl="0">
              <a:spcBef>
                <a:spcPts val="1600"/>
              </a:spcBef>
              <a:spcAft>
                <a:spcPts val="0"/>
              </a:spcAft>
              <a:buNone/>
            </a:pPr>
            <a:r>
              <a:rPr lang="hr">
                <a:latin typeface="Caveat"/>
                <a:ea typeface="Caveat"/>
                <a:cs typeface="Caveat"/>
                <a:sym typeface="Caveat"/>
              </a:rPr>
              <a:t>a cup of water, </a:t>
            </a:r>
            <a:endParaRPr>
              <a:latin typeface="Caveat"/>
              <a:ea typeface="Caveat"/>
              <a:cs typeface="Caveat"/>
              <a:sym typeface="Caveat"/>
            </a:endParaRPr>
          </a:p>
          <a:p>
            <a:pPr marL="0" lvl="0" indent="0" algn="l" rtl="0">
              <a:spcBef>
                <a:spcPts val="1600"/>
              </a:spcBef>
              <a:spcAft>
                <a:spcPts val="0"/>
              </a:spcAft>
              <a:buNone/>
            </a:pPr>
            <a:r>
              <a:rPr lang="hr">
                <a:latin typeface="Caveat"/>
                <a:ea typeface="Caveat"/>
                <a:cs typeface="Caveat"/>
                <a:sym typeface="Caveat"/>
              </a:rPr>
              <a:t>Half a teaspoon of salt, </a:t>
            </a:r>
            <a:endParaRPr>
              <a:latin typeface="Caveat"/>
              <a:ea typeface="Caveat"/>
              <a:cs typeface="Caveat"/>
              <a:sym typeface="Caveat"/>
            </a:endParaRPr>
          </a:p>
          <a:p>
            <a:pPr marL="0" lvl="0" indent="0" algn="l" rtl="0">
              <a:spcBef>
                <a:spcPts val="1600"/>
              </a:spcBef>
              <a:spcAft>
                <a:spcPts val="0"/>
              </a:spcAft>
              <a:buNone/>
            </a:pPr>
            <a:r>
              <a:rPr lang="hr">
                <a:latin typeface="Caveat"/>
                <a:ea typeface="Caveat"/>
                <a:cs typeface="Caveat"/>
                <a:sym typeface="Caveat"/>
              </a:rPr>
              <a:t>Olive</a:t>
            </a:r>
            <a:endParaRPr>
              <a:latin typeface="Caveat"/>
              <a:ea typeface="Caveat"/>
              <a:cs typeface="Caveat"/>
              <a:sym typeface="Caveat"/>
            </a:endParaRPr>
          </a:p>
          <a:p>
            <a:pPr marL="0" lvl="0" indent="0" algn="l" rtl="0">
              <a:spcBef>
                <a:spcPts val="1600"/>
              </a:spcBef>
              <a:spcAft>
                <a:spcPts val="0"/>
              </a:spcAft>
              <a:buNone/>
            </a:pPr>
            <a:r>
              <a:rPr lang="hr">
                <a:latin typeface="Caveat"/>
                <a:ea typeface="Caveat"/>
                <a:cs typeface="Caveat"/>
                <a:sym typeface="Caveat"/>
              </a:rPr>
              <a:t>Green pepper</a:t>
            </a:r>
            <a:endParaRPr>
              <a:latin typeface="Caveat"/>
              <a:ea typeface="Caveat"/>
              <a:cs typeface="Caveat"/>
              <a:sym typeface="Caveat"/>
            </a:endParaRPr>
          </a:p>
          <a:p>
            <a:pPr marL="0" lvl="0" indent="0" algn="l" rtl="0">
              <a:spcBef>
                <a:spcPts val="1600"/>
              </a:spcBef>
              <a:spcAft>
                <a:spcPts val="1600"/>
              </a:spcAft>
              <a:buNone/>
            </a:pPr>
            <a:endParaRPr/>
          </a:p>
        </p:txBody>
      </p:sp>
      <p:sp>
        <p:nvSpPr>
          <p:cNvPr id="133" name="Google Shape;133;p25"/>
          <p:cNvSpPr txBox="1"/>
          <p:nvPr/>
        </p:nvSpPr>
        <p:spPr>
          <a:xfrm>
            <a:off x="3048575" y="1017725"/>
            <a:ext cx="6003000" cy="20040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Caveat"/>
              <a:ea typeface="Caveat"/>
              <a:cs typeface="Caveat"/>
              <a:sym typeface="Caveat"/>
            </a:endParaRPr>
          </a:p>
          <a:p>
            <a:pPr marL="0" lvl="0" indent="0" algn="l" rtl="0">
              <a:spcBef>
                <a:spcPts val="0"/>
              </a:spcBef>
              <a:spcAft>
                <a:spcPts val="0"/>
              </a:spcAft>
              <a:buNone/>
            </a:pPr>
            <a:r>
              <a:rPr lang="hr" sz="1800">
                <a:latin typeface="Caveat"/>
                <a:ea typeface="Caveat"/>
                <a:cs typeface="Caveat"/>
                <a:sym typeface="Caveat"/>
              </a:rPr>
              <a:t>Take rice, carrot juice, salt and water into a pot and boil for 15 minutes.</a:t>
            </a:r>
            <a:endParaRPr sz="1800">
              <a:latin typeface="Caveat"/>
              <a:ea typeface="Caveat"/>
              <a:cs typeface="Caveat"/>
              <a:sym typeface="Caveat"/>
            </a:endParaRPr>
          </a:p>
          <a:p>
            <a:pPr marL="0" lvl="0" indent="0" algn="l" rtl="0">
              <a:spcBef>
                <a:spcPts val="0"/>
              </a:spcBef>
              <a:spcAft>
                <a:spcPts val="0"/>
              </a:spcAft>
              <a:buNone/>
            </a:pPr>
            <a:r>
              <a:rPr lang="hr" sz="1800">
                <a:latin typeface="Caveat"/>
                <a:ea typeface="Caveat"/>
                <a:cs typeface="Caveat"/>
                <a:sym typeface="Caveat"/>
              </a:rPr>
              <a:t>Then leave to cool to room temperature.</a:t>
            </a:r>
            <a:endParaRPr sz="1800">
              <a:latin typeface="Caveat"/>
              <a:ea typeface="Caveat"/>
              <a:cs typeface="Caveat"/>
              <a:sym typeface="Caveat"/>
            </a:endParaRPr>
          </a:p>
          <a:p>
            <a:pPr marL="0" lvl="0" indent="0" algn="l" rtl="0">
              <a:spcBef>
                <a:spcPts val="0"/>
              </a:spcBef>
              <a:spcAft>
                <a:spcPts val="0"/>
              </a:spcAft>
              <a:buNone/>
            </a:pPr>
            <a:r>
              <a:rPr lang="hr" sz="1800">
                <a:latin typeface="Caveat"/>
                <a:ea typeface="Caveat"/>
                <a:cs typeface="Caveat"/>
                <a:sym typeface="Caveat"/>
              </a:rPr>
              <a:t>After the rice has cooled, create small balls, rolling in your hand.</a:t>
            </a:r>
            <a:endParaRPr sz="1800">
              <a:latin typeface="Caveat"/>
              <a:ea typeface="Caveat"/>
              <a:cs typeface="Caveat"/>
              <a:sym typeface="Caveat"/>
            </a:endParaRPr>
          </a:p>
          <a:p>
            <a:pPr marL="0" lvl="0" indent="0" algn="l" rtl="0">
              <a:spcBef>
                <a:spcPts val="0"/>
              </a:spcBef>
              <a:spcAft>
                <a:spcPts val="0"/>
              </a:spcAft>
              <a:buNone/>
            </a:pPr>
            <a:r>
              <a:rPr lang="hr" sz="1800">
                <a:latin typeface="Caveat"/>
                <a:ea typeface="Caveat"/>
                <a:cs typeface="Caveat"/>
                <a:sym typeface="Caveat"/>
              </a:rPr>
              <a:t>Create the eye and mouth shape by cutting the olives.</a:t>
            </a:r>
            <a:endParaRPr sz="1800">
              <a:latin typeface="Caveat"/>
              <a:ea typeface="Caveat"/>
              <a:cs typeface="Caveat"/>
              <a:sym typeface="Caveat"/>
            </a:endParaRPr>
          </a:p>
          <a:p>
            <a:pPr marL="0" lvl="0" indent="0" algn="l" rtl="0">
              <a:spcBef>
                <a:spcPts val="0"/>
              </a:spcBef>
              <a:spcAft>
                <a:spcPts val="0"/>
              </a:spcAft>
              <a:buNone/>
            </a:pPr>
            <a:r>
              <a:rPr lang="hr" sz="1800">
                <a:latin typeface="Caveat"/>
                <a:ea typeface="Caveat"/>
                <a:cs typeface="Caveat"/>
                <a:sym typeface="Caveat"/>
              </a:rPr>
              <a:t>Cut the green pepper into small pieces and create hair for the pumpkin</a:t>
            </a:r>
            <a:endParaRPr sz="1800">
              <a:latin typeface="Caveat"/>
              <a:ea typeface="Caveat"/>
              <a:cs typeface="Caveat"/>
              <a:sym typeface="Caveat"/>
            </a:endParaRPr>
          </a:p>
        </p:txBody>
      </p:sp>
      <p:pic>
        <p:nvPicPr>
          <p:cNvPr id="134" name="Google Shape;134;p25"/>
          <p:cNvPicPr preferRelativeResize="0"/>
          <p:nvPr/>
        </p:nvPicPr>
        <p:blipFill rotWithShape="1">
          <a:blip r:embed="rId4">
            <a:alphaModFix/>
          </a:blip>
          <a:srcRect l="22714" t="-13430"/>
          <a:stretch/>
        </p:blipFill>
        <p:spPr>
          <a:xfrm>
            <a:off x="4109425" y="2846950"/>
            <a:ext cx="3343925" cy="2148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230875" y="158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sz="2400" b="1">
                <a:highlight>
                  <a:srgbClr val="F7F7F7"/>
                </a:highlight>
              </a:rPr>
              <a:t>Mummy Poops</a:t>
            </a:r>
            <a:endParaRPr sz="2400" b="1"/>
          </a:p>
        </p:txBody>
      </p:sp>
      <p:sp>
        <p:nvSpPr>
          <p:cNvPr id="140" name="Google Shape;140;p26"/>
          <p:cNvSpPr txBox="1">
            <a:spLocks noGrp="1"/>
          </p:cNvSpPr>
          <p:nvPr>
            <p:ph type="body" idx="1"/>
          </p:nvPr>
        </p:nvSpPr>
        <p:spPr>
          <a:xfrm>
            <a:off x="136600" y="1288775"/>
            <a:ext cx="3977400" cy="32739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hr" sz="1300" b="1">
                <a:solidFill>
                  <a:schemeClr val="dk1"/>
                </a:solidFill>
              </a:rPr>
              <a:t>INGREDIENTS</a:t>
            </a:r>
            <a:endParaRPr sz="1300" b="1">
              <a:solidFill>
                <a:schemeClr val="dk1"/>
              </a:solidFill>
            </a:endParaRPr>
          </a:p>
          <a:p>
            <a:pPr marL="0" lvl="0" indent="0" algn="l" rtl="0">
              <a:lnSpc>
                <a:spcPct val="160000"/>
              </a:lnSpc>
              <a:spcBef>
                <a:spcPts val="0"/>
              </a:spcBef>
              <a:spcAft>
                <a:spcPts val="0"/>
              </a:spcAft>
              <a:buClr>
                <a:schemeClr val="dk1"/>
              </a:buClr>
              <a:buSzPts val="1100"/>
              <a:buFont typeface="Arial"/>
              <a:buNone/>
            </a:pPr>
            <a:r>
              <a:rPr lang="hr" sz="1300">
                <a:solidFill>
                  <a:schemeClr val="dk1"/>
                </a:solidFill>
              </a:rPr>
              <a:t>8 </a:t>
            </a:r>
            <a:endParaRPr sz="1300">
              <a:solidFill>
                <a:schemeClr val="dk1"/>
              </a:solidFill>
            </a:endParaRPr>
          </a:p>
          <a:p>
            <a:pPr marL="0" lvl="0" indent="0" algn="l" rtl="0">
              <a:lnSpc>
                <a:spcPct val="160000"/>
              </a:lnSpc>
              <a:spcBef>
                <a:spcPts val="0"/>
              </a:spcBef>
              <a:spcAft>
                <a:spcPts val="0"/>
              </a:spcAft>
              <a:buClr>
                <a:schemeClr val="dk1"/>
              </a:buClr>
              <a:buSzPts val="1100"/>
              <a:buFont typeface="Arial"/>
              <a:buNone/>
            </a:pPr>
            <a:r>
              <a:rPr lang="hr" sz="1300">
                <a:solidFill>
                  <a:schemeClr val="dk1"/>
                </a:solidFill>
              </a:rPr>
              <a:t>straws or lollipop sticks</a:t>
            </a:r>
            <a:endParaRPr sz="1300">
              <a:solidFill>
                <a:schemeClr val="dk1"/>
              </a:solidFill>
            </a:endParaRPr>
          </a:p>
          <a:p>
            <a:pPr marL="0" lvl="0" indent="0" algn="l" rtl="0">
              <a:lnSpc>
                <a:spcPct val="160000"/>
              </a:lnSpc>
              <a:spcBef>
                <a:spcPts val="0"/>
              </a:spcBef>
              <a:spcAft>
                <a:spcPts val="0"/>
              </a:spcAft>
              <a:buClr>
                <a:schemeClr val="dk1"/>
              </a:buClr>
              <a:buSzPts val="1100"/>
              <a:buFont typeface="Arial"/>
              <a:buNone/>
            </a:pPr>
            <a:r>
              <a:rPr lang="hr" sz="1300">
                <a:solidFill>
                  <a:schemeClr val="dk1"/>
                </a:solidFill>
              </a:rPr>
              <a:t>100g chocolate, melted</a:t>
            </a:r>
            <a:endParaRPr sz="1300">
              <a:solidFill>
                <a:schemeClr val="dk1"/>
              </a:solidFill>
            </a:endParaRPr>
          </a:p>
          <a:p>
            <a:pPr marL="0" lvl="0" indent="0" algn="l" rtl="0">
              <a:lnSpc>
                <a:spcPct val="160000"/>
              </a:lnSpc>
              <a:spcBef>
                <a:spcPts val="0"/>
              </a:spcBef>
              <a:spcAft>
                <a:spcPts val="0"/>
              </a:spcAft>
              <a:buClr>
                <a:schemeClr val="dk1"/>
              </a:buClr>
              <a:buSzPts val="1100"/>
              <a:buFont typeface="Arial"/>
              <a:buNone/>
            </a:pPr>
            <a:r>
              <a:rPr lang="hr" sz="1300">
                <a:solidFill>
                  <a:schemeClr val="dk1"/>
                </a:solidFill>
              </a:rPr>
              <a:t>8 Nutter Butters, opened</a:t>
            </a:r>
            <a:endParaRPr sz="1300">
              <a:solidFill>
                <a:schemeClr val="dk1"/>
              </a:solidFill>
            </a:endParaRPr>
          </a:p>
          <a:p>
            <a:pPr marL="0" lvl="0" indent="0" algn="l" rtl="0">
              <a:lnSpc>
                <a:spcPct val="160000"/>
              </a:lnSpc>
              <a:spcBef>
                <a:spcPts val="0"/>
              </a:spcBef>
              <a:spcAft>
                <a:spcPts val="0"/>
              </a:spcAft>
              <a:buClr>
                <a:schemeClr val="dk1"/>
              </a:buClr>
              <a:buSzPts val="1100"/>
              <a:buFont typeface="Arial"/>
              <a:buNone/>
            </a:pPr>
            <a:r>
              <a:rPr lang="hr" sz="1300">
                <a:solidFill>
                  <a:schemeClr val="dk1"/>
                </a:solidFill>
              </a:rPr>
              <a:t>1 cup buttercream frosting </a:t>
            </a:r>
            <a:endParaRPr sz="1300">
              <a:solidFill>
                <a:schemeClr val="dk1"/>
              </a:solidFill>
            </a:endParaRPr>
          </a:p>
          <a:p>
            <a:pPr marL="0" lvl="0" indent="0" algn="l" rtl="0">
              <a:lnSpc>
                <a:spcPct val="160000"/>
              </a:lnSpc>
              <a:spcBef>
                <a:spcPts val="0"/>
              </a:spcBef>
              <a:spcAft>
                <a:spcPts val="0"/>
              </a:spcAft>
              <a:buClr>
                <a:schemeClr val="dk1"/>
              </a:buClr>
              <a:buSzPts val="1100"/>
              <a:buFont typeface="Arial"/>
              <a:buNone/>
            </a:pPr>
            <a:r>
              <a:rPr lang="hr" sz="1300">
                <a:solidFill>
                  <a:schemeClr val="dk1"/>
                </a:solidFill>
              </a:rPr>
              <a:t>(homemade or store bought)</a:t>
            </a:r>
            <a:endParaRPr sz="1300">
              <a:solidFill>
                <a:schemeClr val="dk1"/>
              </a:solidFill>
            </a:endParaRPr>
          </a:p>
          <a:p>
            <a:pPr marL="0" lvl="0" indent="0" algn="l" rtl="0">
              <a:lnSpc>
                <a:spcPct val="160000"/>
              </a:lnSpc>
              <a:spcBef>
                <a:spcPts val="0"/>
              </a:spcBef>
              <a:spcAft>
                <a:spcPts val="0"/>
              </a:spcAft>
              <a:buClr>
                <a:schemeClr val="dk1"/>
              </a:buClr>
              <a:buSzPts val="1100"/>
              <a:buFont typeface="Arial"/>
              <a:buNone/>
            </a:pPr>
            <a:r>
              <a:rPr lang="hr" sz="1300">
                <a:solidFill>
                  <a:schemeClr val="dk1"/>
                </a:solidFill>
              </a:rPr>
              <a:t>M&amp;M's Minis, for decorating</a:t>
            </a:r>
            <a:endParaRPr sz="1300">
              <a:solidFill>
                <a:schemeClr val="dk1"/>
              </a:solidFill>
            </a:endParaRPr>
          </a:p>
          <a:p>
            <a:pPr marL="0" lvl="0" indent="0" algn="l" rtl="0">
              <a:spcBef>
                <a:spcPts val="0"/>
              </a:spcBef>
              <a:spcAft>
                <a:spcPts val="0"/>
              </a:spcAft>
              <a:buClr>
                <a:schemeClr val="dk1"/>
              </a:buClr>
              <a:buSzPts val="1100"/>
              <a:buFont typeface="Arial"/>
              <a:buNone/>
            </a:pPr>
            <a:r>
              <a:rPr lang="hr" sz="1300">
                <a:solidFill>
                  <a:schemeClr val="dk1"/>
                </a:solidFill>
                <a:highlight>
                  <a:srgbClr val="FFFFFF"/>
                </a:highlight>
              </a:rPr>
              <a:t> </a:t>
            </a:r>
            <a:endParaRPr sz="1300">
              <a:solidFill>
                <a:schemeClr val="dk1"/>
              </a:solidFill>
              <a:highlight>
                <a:srgbClr val="FFFFFF"/>
              </a:highlight>
            </a:endParaRPr>
          </a:p>
          <a:p>
            <a:pPr marL="0" lvl="0" indent="0" algn="l" rtl="0">
              <a:spcBef>
                <a:spcPts val="0"/>
              </a:spcBef>
              <a:spcAft>
                <a:spcPts val="1600"/>
              </a:spcAft>
              <a:buNone/>
            </a:pPr>
            <a:endParaRPr/>
          </a:p>
        </p:txBody>
      </p:sp>
      <p:sp>
        <p:nvSpPr>
          <p:cNvPr id="141" name="Google Shape;141;p26"/>
          <p:cNvSpPr txBox="1"/>
          <p:nvPr/>
        </p:nvSpPr>
        <p:spPr>
          <a:xfrm>
            <a:off x="4572000" y="158425"/>
            <a:ext cx="4471500" cy="4985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hr" sz="1300" b="1">
                <a:solidFill>
                  <a:schemeClr val="dk1"/>
                </a:solidFill>
              </a:rPr>
              <a:t>DIRECTIONS</a:t>
            </a:r>
            <a:endParaRPr sz="1300" b="1">
              <a:solidFill>
                <a:schemeClr val="dk1"/>
              </a:solidFill>
            </a:endParaRPr>
          </a:p>
          <a:p>
            <a:pPr marL="457200" lvl="0" indent="-228600" algn="l" rtl="0">
              <a:lnSpc>
                <a:spcPct val="160000"/>
              </a:lnSpc>
              <a:spcBef>
                <a:spcPts val="0"/>
              </a:spcBef>
              <a:spcAft>
                <a:spcPts val="0"/>
              </a:spcAft>
              <a:buClr>
                <a:schemeClr val="dk1"/>
              </a:buClr>
              <a:buSzPts val="1300"/>
              <a:buNone/>
            </a:pPr>
            <a:r>
              <a:rPr lang="hr" sz="1300">
                <a:solidFill>
                  <a:schemeClr val="dk1"/>
                </a:solidFill>
              </a:rPr>
              <a:t>Line a baking sheet with parchment paper. Lightly dip straws or lollipop sticks into chocolate before topping on open Nutter Butter. Press cookie back together, then dip into melted chocolate until completely coated. (Allow excess chocolate to drip back into pan.)</a:t>
            </a:r>
            <a:endParaRPr sz="1300">
              <a:solidFill>
                <a:schemeClr val="dk1"/>
              </a:solidFill>
            </a:endParaRPr>
          </a:p>
          <a:p>
            <a:pPr marL="457200" lvl="0" indent="-228600" algn="l" rtl="0">
              <a:lnSpc>
                <a:spcPct val="160000"/>
              </a:lnSpc>
              <a:spcBef>
                <a:spcPts val="0"/>
              </a:spcBef>
              <a:spcAft>
                <a:spcPts val="0"/>
              </a:spcAft>
              <a:buClr>
                <a:schemeClr val="dk1"/>
              </a:buClr>
              <a:buSzPts val="1300"/>
              <a:buNone/>
            </a:pPr>
            <a:r>
              <a:rPr lang="hr" sz="1300">
                <a:solidFill>
                  <a:schemeClr val="dk1"/>
                </a:solidFill>
              </a:rPr>
              <a:t>Place dipped cookie onto prepared baking sheet to set, about 25 minutes (to speed up the process, transfer pops to the refrigerator for 10 minutes).</a:t>
            </a:r>
            <a:endParaRPr sz="1300">
              <a:solidFill>
                <a:schemeClr val="dk1"/>
              </a:solidFill>
            </a:endParaRPr>
          </a:p>
          <a:p>
            <a:pPr marL="457200" lvl="0" indent="-228600" algn="l" rtl="0">
              <a:lnSpc>
                <a:spcPct val="160000"/>
              </a:lnSpc>
              <a:spcBef>
                <a:spcPts val="0"/>
              </a:spcBef>
              <a:spcAft>
                <a:spcPts val="0"/>
              </a:spcAft>
              <a:buClr>
                <a:schemeClr val="dk1"/>
              </a:buClr>
              <a:buSzPts val="1300"/>
              <a:buNone/>
            </a:pPr>
            <a:r>
              <a:rPr lang="hr" sz="1300">
                <a:solidFill>
                  <a:schemeClr val="dk1"/>
                </a:solidFill>
              </a:rPr>
              <a:t>Fill a pastry bag fitted with a straight flat tip with buttercream and pipe from side to side. Fill another bag with chocolate, lightly cover backside of M&amp;M's minis, and press onto cookie pops. Dot each M&amp;M with chocolate to finish eyes.</a:t>
            </a:r>
            <a:endParaRPr sz="1300">
              <a:solidFill>
                <a:schemeClr val="dk1"/>
              </a:solidFill>
            </a:endParaRPr>
          </a:p>
          <a:p>
            <a:pPr marL="457200" lvl="0" indent="-228600" algn="l" rtl="0">
              <a:lnSpc>
                <a:spcPct val="160000"/>
              </a:lnSpc>
              <a:spcBef>
                <a:spcPts val="0"/>
              </a:spcBef>
              <a:spcAft>
                <a:spcPts val="0"/>
              </a:spcAft>
              <a:buClr>
                <a:schemeClr val="dk1"/>
              </a:buClr>
              <a:buSzPts val="1300"/>
              <a:buNone/>
            </a:pPr>
            <a:r>
              <a:rPr lang="hr" sz="1300">
                <a:solidFill>
                  <a:schemeClr val="dk1"/>
                </a:solidFill>
              </a:rPr>
              <a:t>Set aside at least 1 hour to fully set.</a:t>
            </a:r>
            <a:endParaRPr sz="1300">
              <a:solidFill>
                <a:schemeClr val="dk1"/>
              </a:solidFill>
            </a:endParaRPr>
          </a:p>
          <a:p>
            <a:pPr marL="0" lvl="0" indent="0" algn="l" rtl="0">
              <a:spcBef>
                <a:spcPts val="0"/>
              </a:spcBef>
              <a:spcAft>
                <a:spcPts val="0"/>
              </a:spcAft>
              <a:buNone/>
            </a:pPr>
            <a:endParaRPr/>
          </a:p>
        </p:txBody>
      </p:sp>
      <p:pic>
        <p:nvPicPr>
          <p:cNvPr id="142" name="Google Shape;142;p26"/>
          <p:cNvPicPr preferRelativeResize="0"/>
          <p:nvPr/>
        </p:nvPicPr>
        <p:blipFill>
          <a:blip r:embed="rId3">
            <a:alphaModFix/>
          </a:blip>
          <a:stretch>
            <a:fillRect/>
          </a:stretch>
        </p:blipFill>
        <p:spPr>
          <a:xfrm>
            <a:off x="2429100" y="1354126"/>
            <a:ext cx="2275050" cy="1812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body" idx="1"/>
          </p:nvPr>
        </p:nvSpPr>
        <p:spPr>
          <a:xfrm>
            <a:off x="311700" y="79000"/>
            <a:ext cx="8520600" cy="65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 b="1">
                <a:solidFill>
                  <a:srgbClr val="FF0000"/>
                </a:solidFill>
                <a:highlight>
                  <a:srgbClr val="FFFF00"/>
                </a:highlight>
              </a:rPr>
              <a:t>Creamy Pumpkin Soup with Grilled Cheese Croutons</a:t>
            </a:r>
            <a:endParaRPr b="1">
              <a:solidFill>
                <a:srgbClr val="FF0000"/>
              </a:solidFill>
              <a:highlight>
                <a:srgbClr val="FFFF00"/>
              </a:highlight>
            </a:endParaRPr>
          </a:p>
          <a:p>
            <a:pPr marL="0" lvl="0" indent="0" algn="l" rtl="0">
              <a:spcBef>
                <a:spcPts val="0"/>
              </a:spcBef>
              <a:spcAft>
                <a:spcPts val="0"/>
              </a:spcAft>
              <a:buNone/>
            </a:pPr>
            <a:r>
              <a:rPr lang="hr" sz="1200" i="1">
                <a:solidFill>
                  <a:srgbClr val="984806"/>
                </a:solidFill>
                <a:highlight>
                  <a:srgbClr val="F79646"/>
                </a:highlight>
                <a:latin typeface="Times New Roman"/>
                <a:ea typeface="Times New Roman"/>
                <a:cs typeface="Times New Roman"/>
                <a:sym typeface="Times New Roman"/>
              </a:rPr>
              <a:t>Rich and creamy pumpkin soup with grilled cheese croutons is the ultimate quick and simple </a:t>
            </a:r>
            <a:endParaRPr sz="1200" i="1">
              <a:solidFill>
                <a:srgbClr val="984806"/>
              </a:solidFill>
              <a:highlight>
                <a:srgbClr val="F79646"/>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i="1">
                <a:solidFill>
                  <a:srgbClr val="984806"/>
                </a:solidFill>
                <a:highlight>
                  <a:srgbClr val="F79646"/>
                </a:highlight>
                <a:latin typeface="Times New Roman"/>
                <a:ea typeface="Times New Roman"/>
                <a:cs typeface="Times New Roman"/>
                <a:sym typeface="Times New Roman"/>
              </a:rPr>
              <a:t>30-minute Fall dinner</a:t>
            </a:r>
            <a:endParaRPr sz="1200" i="1">
              <a:solidFill>
                <a:srgbClr val="984806"/>
              </a:solidFill>
              <a:highlight>
                <a:srgbClr val="F79646"/>
              </a:highlight>
              <a:latin typeface="Times New Roman"/>
              <a:ea typeface="Times New Roman"/>
              <a:cs typeface="Times New Roman"/>
              <a:sym typeface="Times New Roman"/>
            </a:endParaRPr>
          </a:p>
        </p:txBody>
      </p:sp>
      <p:sp>
        <p:nvSpPr>
          <p:cNvPr id="148" name="Google Shape;148;p27"/>
          <p:cNvSpPr txBox="1"/>
          <p:nvPr/>
        </p:nvSpPr>
        <p:spPr>
          <a:xfrm>
            <a:off x="194775" y="1089300"/>
            <a:ext cx="3433800" cy="396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hr" sz="1200" b="1">
                <a:solidFill>
                  <a:srgbClr val="FF0000"/>
                </a:solidFill>
                <a:highlight>
                  <a:srgbClr val="FFFF00"/>
                </a:highlight>
                <a:latin typeface="Times New Roman"/>
                <a:ea typeface="Times New Roman"/>
                <a:cs typeface="Times New Roman"/>
                <a:sym typeface="Times New Roman"/>
              </a:rPr>
              <a:t>Ingredients</a:t>
            </a:r>
            <a:endParaRPr sz="1200" b="1">
              <a:solidFill>
                <a:srgbClr val="FF0000"/>
              </a:solidFill>
              <a:highlight>
                <a:srgbClr val="FFFF00"/>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 </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3 cups vegetable or chicken broth</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2 cups pumpkin puree (not pumpkin pie filling)</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1 1/2 teaspoons McCormick Garlic Powder</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1 1/2 teaspoons McCormick Onion Powder</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1/4 teaspoon McCormick Ground Ginger</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2 tablespoons sugar</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1 teaspoon salt (or to taste)</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1/4 teaspoon black pepper (or to taste)</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1 1/2 cups heavy cream (see note)</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4 slices white bread</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4 tablespoons butter, softened</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4 slices provolone cheese</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1/3 cup crumbled goat cheese</a:t>
            </a:r>
            <a:endParaRPr sz="1200" b="1">
              <a:solidFill>
                <a:srgbClr val="984806"/>
              </a:solidFill>
              <a:highlight>
                <a:srgbClr val="F79646"/>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984806"/>
              </a:buClr>
              <a:buSzPts val="1200"/>
              <a:buChar char="●"/>
            </a:pPr>
            <a:r>
              <a:rPr lang="hr" sz="1200" b="1">
                <a:solidFill>
                  <a:srgbClr val="984806"/>
                </a:solidFill>
                <a:highlight>
                  <a:srgbClr val="F79646"/>
                </a:highlight>
                <a:latin typeface="Times New Roman"/>
                <a:ea typeface="Times New Roman"/>
                <a:cs typeface="Times New Roman"/>
                <a:sym typeface="Times New Roman"/>
              </a:rPr>
              <a:t>fresh basil, for topping</a:t>
            </a:r>
            <a:endParaRPr sz="1200"/>
          </a:p>
        </p:txBody>
      </p:sp>
      <p:sp>
        <p:nvSpPr>
          <p:cNvPr id="149" name="Google Shape;149;p27"/>
          <p:cNvSpPr txBox="1"/>
          <p:nvPr/>
        </p:nvSpPr>
        <p:spPr>
          <a:xfrm>
            <a:off x="3628575" y="2200200"/>
            <a:ext cx="5439300" cy="284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hr" sz="1000" b="1">
                <a:solidFill>
                  <a:srgbClr val="FF0000"/>
                </a:solidFill>
                <a:highlight>
                  <a:srgbClr val="FFFF00"/>
                </a:highlight>
                <a:latin typeface="Times New Roman"/>
                <a:ea typeface="Times New Roman"/>
                <a:cs typeface="Times New Roman"/>
                <a:sym typeface="Times New Roman"/>
              </a:rPr>
              <a:t>Instructions</a:t>
            </a:r>
            <a:endParaRPr sz="1000" b="1">
              <a:solidFill>
                <a:srgbClr val="FF0000"/>
              </a:solidFill>
              <a:highlight>
                <a:srgbClr val="FFFF00"/>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000" b="1">
                <a:solidFill>
                  <a:srgbClr val="984806"/>
                </a:solidFill>
                <a:highlight>
                  <a:srgbClr val="F79646"/>
                </a:highlight>
                <a:latin typeface="Times New Roman"/>
                <a:ea typeface="Times New Roman"/>
                <a:cs typeface="Times New Roman"/>
                <a:sym typeface="Times New Roman"/>
              </a:rPr>
              <a:t>1. In a large pot whisk together broth, pumpkin, garlic powder, onion powder, ground ginger, sugar, salt, and pepper and bring to a boil over high heat.</a:t>
            </a:r>
            <a:endParaRPr sz="1000" b="1">
              <a:solidFill>
                <a:srgbClr val="984806"/>
              </a:solidFill>
              <a:highlight>
                <a:srgbClr val="F79646"/>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000" b="1">
                <a:solidFill>
                  <a:srgbClr val="984806"/>
                </a:solidFill>
                <a:highlight>
                  <a:srgbClr val="F79646"/>
                </a:highlight>
                <a:latin typeface="Times New Roman"/>
                <a:ea typeface="Times New Roman"/>
                <a:cs typeface="Times New Roman"/>
                <a:sym typeface="Times New Roman"/>
              </a:rPr>
              <a:t>2. Once boiling, stir in heavy cream. Reduce heat to medium and simmer 5-10 minutes longer.</a:t>
            </a:r>
            <a:endParaRPr sz="1000" b="1">
              <a:solidFill>
                <a:srgbClr val="984806"/>
              </a:solidFill>
              <a:highlight>
                <a:srgbClr val="F79646"/>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000" b="1">
                <a:solidFill>
                  <a:srgbClr val="984806"/>
                </a:solidFill>
                <a:highlight>
                  <a:srgbClr val="F79646"/>
                </a:highlight>
                <a:latin typeface="Times New Roman"/>
                <a:ea typeface="Times New Roman"/>
                <a:cs typeface="Times New Roman"/>
                <a:sym typeface="Times New Roman"/>
              </a:rPr>
              <a:t>3. While soup is simmering, prepare the croutons. Butter one side of each slice of bread, on opposite side place one slice of provolone, top with goat cheese crumbles, then another slice of provolone and top with second slice of buttered bread. Cook in a lightly greased pan over medium-high heat 3-4 minutes on each side until cheese is melty. Cut into 1-inch pieces.</a:t>
            </a:r>
            <a:endParaRPr sz="1000" b="1">
              <a:solidFill>
                <a:srgbClr val="984806"/>
              </a:solidFill>
              <a:highlight>
                <a:srgbClr val="F79646"/>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000" b="1">
                <a:solidFill>
                  <a:srgbClr val="984806"/>
                </a:solidFill>
                <a:highlight>
                  <a:srgbClr val="F79646"/>
                </a:highlight>
                <a:latin typeface="Times New Roman"/>
                <a:ea typeface="Times New Roman"/>
                <a:cs typeface="Times New Roman"/>
                <a:sym typeface="Times New Roman"/>
              </a:rPr>
              <a:t>4. Serve soup hot, topped with cracked black pepper and fresh basil and serve with grilled cheese croutons.</a:t>
            </a:r>
            <a:endParaRPr sz="1000" b="1">
              <a:solidFill>
                <a:srgbClr val="984806"/>
              </a:solidFill>
              <a:highlight>
                <a:srgbClr val="F79646"/>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00" b="1">
              <a:solidFill>
                <a:srgbClr val="FF0000"/>
              </a:solidFill>
              <a:highlight>
                <a:srgbClr val="F79646"/>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000" b="1">
                <a:solidFill>
                  <a:srgbClr val="FF0000"/>
                </a:solidFill>
                <a:highlight>
                  <a:srgbClr val="F79646"/>
                </a:highlight>
                <a:latin typeface="Times New Roman"/>
                <a:ea typeface="Times New Roman"/>
                <a:cs typeface="Times New Roman"/>
                <a:sym typeface="Times New Roman"/>
              </a:rPr>
              <a:t> </a:t>
            </a:r>
            <a:r>
              <a:rPr lang="hr" sz="1000" b="1">
                <a:solidFill>
                  <a:srgbClr val="FF0000"/>
                </a:solidFill>
                <a:highlight>
                  <a:srgbClr val="FFFF00"/>
                </a:highlight>
                <a:latin typeface="Times New Roman"/>
                <a:ea typeface="Times New Roman"/>
                <a:cs typeface="Times New Roman"/>
                <a:sym typeface="Times New Roman"/>
              </a:rPr>
              <a:t>Recipe Notes</a:t>
            </a:r>
            <a:endParaRPr sz="1000" b="1">
              <a:solidFill>
                <a:srgbClr val="FF0000"/>
              </a:solidFill>
              <a:highlight>
                <a:srgbClr val="FFFF00"/>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hr" sz="1000" b="1">
                <a:solidFill>
                  <a:srgbClr val="984806"/>
                </a:solidFill>
                <a:highlight>
                  <a:srgbClr val="F79646"/>
                </a:highlight>
                <a:latin typeface="Times New Roman"/>
                <a:ea typeface="Times New Roman"/>
                <a:cs typeface="Times New Roman"/>
                <a:sym typeface="Times New Roman"/>
              </a:rPr>
              <a:t>For a lighter soup, substitute heavy cream for 1 cup half and half + 1/2 cup heavy cream. Note that the result will be on the lighter side, but not as creamy.</a:t>
            </a:r>
            <a:endParaRPr sz="1000" b="1">
              <a:solidFill>
                <a:srgbClr val="984806"/>
              </a:solidFill>
              <a:highlight>
                <a:srgbClr val="F79646"/>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000" b="1">
              <a:solidFill>
                <a:srgbClr val="984806"/>
              </a:solidFill>
              <a:highlight>
                <a:srgbClr val="F79646"/>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000" b="1" i="1">
                <a:solidFill>
                  <a:srgbClr val="984806"/>
                </a:solidFill>
                <a:highlight>
                  <a:srgbClr val="F79646"/>
                </a:highlight>
                <a:latin typeface="Times New Roman"/>
                <a:ea typeface="Times New Roman"/>
                <a:cs typeface="Times New Roman"/>
                <a:sym typeface="Times New Roman"/>
              </a:rPr>
              <a:t>                           	</a:t>
            </a:r>
            <a:r>
              <a:rPr lang="hr" sz="1000" b="1" i="1">
                <a:solidFill>
                  <a:srgbClr val="C00000"/>
                </a:solidFill>
                <a:highlight>
                  <a:srgbClr val="FFFF00"/>
                </a:highlight>
                <a:latin typeface="Times New Roman"/>
                <a:ea typeface="Times New Roman"/>
                <a:cs typeface="Times New Roman"/>
                <a:sym typeface="Times New Roman"/>
              </a:rPr>
              <a:t>Yaroslav Slobodianiuk, Cherkasy, Ukraine</a:t>
            </a:r>
            <a:endParaRPr sz="1000" b="1" i="1">
              <a:solidFill>
                <a:srgbClr val="C00000"/>
              </a:solidFill>
              <a:highlight>
                <a:srgbClr val="FFFF00"/>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150" name="Google Shape;150;p27"/>
          <p:cNvPicPr preferRelativeResize="0"/>
          <p:nvPr/>
        </p:nvPicPr>
        <p:blipFill>
          <a:blip r:embed="rId3">
            <a:alphaModFix/>
          </a:blip>
          <a:stretch>
            <a:fillRect/>
          </a:stretch>
        </p:blipFill>
        <p:spPr>
          <a:xfrm>
            <a:off x="6203950" y="214200"/>
            <a:ext cx="2863924" cy="2143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sz="1050" u="sng">
                <a:solidFill>
                  <a:srgbClr val="333745"/>
                </a:solidFill>
                <a:highlight>
                  <a:srgbClr val="F7F7F7"/>
                </a:highlight>
                <a:hlinkClick r:id="rId3"/>
              </a:rPr>
              <a:t>Nicoleta Verman</a:t>
            </a:r>
            <a:endParaRPr/>
          </a:p>
        </p:txBody>
      </p:sp>
      <p:sp>
        <p:nvSpPr>
          <p:cNvPr id="156" name="Google Shape;15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sz="1200">
                <a:solidFill>
                  <a:srgbClr val="444950"/>
                </a:solidFill>
                <a:highlight>
                  <a:srgbClr val="F1F0F0"/>
                </a:highlight>
              </a:rPr>
              <a:t>Desert with eyes  </a:t>
            </a:r>
            <a:endParaRPr sz="1200">
              <a:solidFill>
                <a:srgbClr val="444950"/>
              </a:solidFill>
              <a:highlight>
                <a:srgbClr val="F1F0F0"/>
              </a:highlight>
            </a:endParaRPr>
          </a:p>
          <a:p>
            <a:pPr marL="0" lvl="0" indent="0" algn="l" rtl="0">
              <a:spcBef>
                <a:spcPts val="1600"/>
              </a:spcBef>
              <a:spcAft>
                <a:spcPts val="0"/>
              </a:spcAft>
              <a:buNone/>
            </a:pPr>
            <a:r>
              <a:rPr lang="hr" sz="900">
                <a:solidFill>
                  <a:srgbClr val="444950"/>
                </a:solidFill>
                <a:highlight>
                  <a:srgbClr val="F1F0F0"/>
                </a:highlight>
              </a:rPr>
              <a:t>Ingredients 250g mascarpone, 250 ml sweet cream for whipped cream, 2 tablespoons of sugar, a few drops of yellow or orange dye, a chocolate biscuit package, 8 white mints some dark chocolate melted</a:t>
            </a:r>
            <a:endParaRPr sz="900">
              <a:solidFill>
                <a:srgbClr val="444950"/>
              </a:solidFill>
              <a:highlight>
                <a:srgbClr val="F1F0F0"/>
              </a:highlight>
            </a:endParaRPr>
          </a:p>
          <a:p>
            <a:pPr marL="0" lvl="0" indent="0" algn="l" rtl="0">
              <a:spcBef>
                <a:spcPts val="1600"/>
              </a:spcBef>
              <a:spcAft>
                <a:spcPts val="0"/>
              </a:spcAft>
              <a:buNone/>
            </a:pPr>
            <a:r>
              <a:rPr lang="hr" sz="900">
                <a:solidFill>
                  <a:srgbClr val="444950"/>
                </a:solidFill>
                <a:highlight>
                  <a:srgbClr val="F1F0F0"/>
                </a:highlight>
              </a:rPr>
              <a:t> Method of preparation : Beat the sour cream to make the foam, then incorporate it lightly into mascarpone. Add the dyestuff and stir until homogenized Choose 4 cups for dessert and put each layer of this mixture, then another layer of cracked biscuits, and a last layer of mascarpone cream. For decoration add 2 glasses (2 beads) to each glass, and the bears decorate them with a drop of black chocolate. Thus the eyes will be more real.</a:t>
            </a:r>
            <a:endParaRPr sz="900">
              <a:solidFill>
                <a:srgbClr val="444950"/>
              </a:solidFill>
              <a:highlight>
                <a:srgbClr val="F1F0F0"/>
              </a:highlight>
            </a:endParaRPr>
          </a:p>
          <a:p>
            <a:pPr marL="0" lvl="0" indent="0" algn="l" rtl="0">
              <a:spcBef>
                <a:spcPts val="1600"/>
              </a:spcBef>
              <a:spcAft>
                <a:spcPts val="0"/>
              </a:spcAft>
              <a:buNone/>
            </a:pPr>
            <a:r>
              <a:rPr lang="hr" sz="900">
                <a:solidFill>
                  <a:srgbClr val="444950"/>
                </a:solidFill>
                <a:highlight>
                  <a:srgbClr val="F1F0F0"/>
                </a:highlight>
              </a:rPr>
              <a:t>Good appetite!</a:t>
            </a:r>
            <a:endParaRPr sz="900">
              <a:solidFill>
                <a:srgbClr val="444950"/>
              </a:solidFill>
              <a:highlight>
                <a:srgbClr val="F1F0F0"/>
              </a:highlight>
            </a:endParaRPr>
          </a:p>
          <a:p>
            <a:pPr marL="0" lvl="0" indent="0" algn="l" rtl="0">
              <a:spcBef>
                <a:spcPts val="1600"/>
              </a:spcBef>
              <a:spcAft>
                <a:spcPts val="0"/>
              </a:spcAft>
              <a:buNone/>
            </a:pPr>
            <a:r>
              <a:rPr lang="hr" sz="900">
                <a:solidFill>
                  <a:srgbClr val="444950"/>
                </a:solidFill>
                <a:highlight>
                  <a:srgbClr val="F1F0F0"/>
                </a:highlight>
              </a:rPr>
              <a:t>Student Andreea Sandu</a:t>
            </a:r>
            <a:endParaRPr sz="900">
              <a:solidFill>
                <a:srgbClr val="444950"/>
              </a:solidFill>
              <a:highlight>
                <a:srgbClr val="F1F0F0"/>
              </a:highlight>
            </a:endParaRPr>
          </a:p>
          <a:p>
            <a:pPr marL="0" lvl="0" indent="0" algn="l" rtl="0">
              <a:spcBef>
                <a:spcPts val="1600"/>
              </a:spcBef>
              <a:spcAft>
                <a:spcPts val="0"/>
              </a:spcAft>
              <a:buNone/>
            </a:pPr>
            <a:endParaRPr sz="900">
              <a:solidFill>
                <a:srgbClr val="444950"/>
              </a:solidFill>
              <a:highlight>
                <a:srgbClr val="F1F0F0"/>
              </a:highlight>
            </a:endParaRPr>
          </a:p>
          <a:p>
            <a:pPr marL="0" lvl="0" indent="0" algn="l" rtl="0">
              <a:spcBef>
                <a:spcPts val="1600"/>
              </a:spcBef>
              <a:spcAft>
                <a:spcPts val="0"/>
              </a:spcAft>
              <a:buClr>
                <a:schemeClr val="dk1"/>
              </a:buClr>
              <a:buSzPts val="1100"/>
              <a:buFont typeface="Arial"/>
              <a:buNone/>
            </a:pPr>
            <a:endParaRPr sz="900">
              <a:solidFill>
                <a:srgbClr val="444950"/>
              </a:solidFill>
              <a:highlight>
                <a:srgbClr val="F1F0F0"/>
              </a:highlight>
            </a:endParaRPr>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body" idx="1"/>
          </p:nvPr>
        </p:nvSpPr>
        <p:spPr>
          <a:xfrm>
            <a:off x="311700" y="245275"/>
            <a:ext cx="8520600" cy="471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 sz="1600" b="1">
                <a:solidFill>
                  <a:srgbClr val="7030A0"/>
                </a:solidFill>
                <a:latin typeface="Times New Roman"/>
                <a:ea typeface="Times New Roman"/>
                <a:cs typeface="Times New Roman"/>
                <a:sym typeface="Times New Roman"/>
              </a:rPr>
              <a:t>Browned Butter Pumpkin Cake with Salted Caramel Frosting</a:t>
            </a:r>
            <a:endParaRPr sz="1600" b="1">
              <a:solidFill>
                <a:srgbClr val="7030A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800" b="1">
                <a:solidFill>
                  <a:schemeClr val="dk1"/>
                </a:solidFill>
                <a:latin typeface="Times New Roman"/>
                <a:ea typeface="Times New Roman"/>
                <a:cs typeface="Times New Roman"/>
                <a:sym typeface="Times New Roman"/>
              </a:rPr>
              <a:t>Ingredients</a:t>
            </a:r>
            <a:endParaRPr sz="8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800" b="1">
                <a:solidFill>
                  <a:schemeClr val="dk1"/>
                </a:solidFill>
                <a:latin typeface="Times New Roman"/>
                <a:ea typeface="Times New Roman"/>
                <a:cs typeface="Times New Roman"/>
                <a:sym typeface="Times New Roman"/>
              </a:rPr>
              <a:t>Cake</a:t>
            </a:r>
            <a:endParaRPr sz="800" b="1">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 cup unsalted butter, diced into 1 Tbsp pieces</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2 1/4 cups (315g) all-purpose flour</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 tsp baking powder</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 tsp baking soda</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1/2 tsp salt</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 1/2 tsp ground cinnamon</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3/4 tsp ground ginger</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1/4 tsp ground nutmeg</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1/4 tsp ground cloves</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 1/2 cups (324g) granulated sugar</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4 large eggs</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 tsp vanilla extract</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 2/3 cups (395g) canned pumpkin puree</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1/4 cup (60ml) buttermilk</a:t>
            </a:r>
            <a:endParaRPr sz="8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800" b="1">
                <a:solidFill>
                  <a:schemeClr val="dk1"/>
                </a:solidFill>
                <a:latin typeface="Times New Roman"/>
                <a:ea typeface="Times New Roman"/>
                <a:cs typeface="Times New Roman"/>
                <a:sym typeface="Times New Roman"/>
              </a:rPr>
              <a:t>Caramel sauce</a:t>
            </a:r>
            <a:endParaRPr sz="800" b="1">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 cup (210g) granulated sugar</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1/4 cup water</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3/4 tsp fine sea salt</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1/4 cup unsalted butter</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2/3 cup (160 ml) heavy cream</a:t>
            </a:r>
            <a:endParaRPr sz="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hr" sz="800" b="1">
                <a:solidFill>
                  <a:schemeClr val="dk1"/>
                </a:solidFill>
                <a:latin typeface="Times New Roman"/>
                <a:ea typeface="Times New Roman"/>
                <a:cs typeface="Times New Roman"/>
                <a:sym typeface="Times New Roman"/>
              </a:rPr>
              <a:t>Frosting</a:t>
            </a:r>
            <a:endParaRPr sz="800" b="1">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3/4 cup unsalted butter</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3 1/4 cups (375g) powdered sugar</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 tsp vanilla extract</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1/2 cup caramel sauce (from above)</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1/4 tsp fine sea salt or to taste</a:t>
            </a:r>
            <a:endParaRPr sz="800">
              <a:solidFill>
                <a:schemeClr val="dk1"/>
              </a:solidFill>
              <a:latin typeface="Times New Roman"/>
              <a:ea typeface="Times New Roman"/>
              <a:cs typeface="Times New Roman"/>
              <a:sym typeface="Times New Roman"/>
            </a:endParaRPr>
          </a:p>
          <a:p>
            <a:pPr marL="457200" lvl="0" indent="-279400" algn="l" rtl="0">
              <a:spcBef>
                <a:spcPts val="0"/>
              </a:spcBef>
              <a:spcAft>
                <a:spcPts val="0"/>
              </a:spcAft>
              <a:buClr>
                <a:schemeClr val="dk1"/>
              </a:buClr>
              <a:buSzPts val="800"/>
              <a:buChar char="●"/>
            </a:pPr>
            <a:r>
              <a:rPr lang="hr" sz="800">
                <a:solidFill>
                  <a:schemeClr val="dk1"/>
                </a:solidFill>
                <a:latin typeface="Times New Roman"/>
                <a:ea typeface="Times New Roman"/>
                <a:cs typeface="Times New Roman"/>
                <a:sym typeface="Times New Roman"/>
              </a:rPr>
              <a:t>Chopped pecans  for garnish (optional)</a:t>
            </a:r>
            <a:endParaRPr sz="800">
              <a:solidFill>
                <a:schemeClr val="dk1"/>
              </a:solidFill>
              <a:latin typeface="Times New Roman"/>
              <a:ea typeface="Times New Roman"/>
              <a:cs typeface="Times New Roman"/>
              <a:sym typeface="Times New Roman"/>
            </a:endParaRPr>
          </a:p>
        </p:txBody>
      </p:sp>
      <p:sp>
        <p:nvSpPr>
          <p:cNvPr id="162" name="Google Shape;162;p29"/>
          <p:cNvSpPr txBox="1"/>
          <p:nvPr/>
        </p:nvSpPr>
        <p:spPr>
          <a:xfrm>
            <a:off x="2610475" y="1053500"/>
            <a:ext cx="6437100" cy="390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hr" sz="800" b="1">
                <a:solidFill>
                  <a:schemeClr val="dk1"/>
                </a:solidFill>
                <a:latin typeface="Times New Roman"/>
                <a:ea typeface="Times New Roman"/>
                <a:cs typeface="Times New Roman"/>
                <a:sym typeface="Times New Roman"/>
              </a:rPr>
              <a:t>Instructions</a:t>
            </a:r>
            <a:endParaRPr sz="800" b="1">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hr" sz="800" b="1" u="sng">
                <a:solidFill>
                  <a:schemeClr val="dk1"/>
                </a:solidFill>
                <a:latin typeface="Times New Roman"/>
                <a:ea typeface="Times New Roman"/>
                <a:cs typeface="Times New Roman"/>
                <a:sym typeface="Times New Roman"/>
              </a:rPr>
              <a:t>For the cake:</a:t>
            </a:r>
            <a:endParaRPr sz="800" b="1" u="sng">
              <a:solidFill>
                <a:schemeClr val="dk1"/>
              </a:solidFill>
              <a:latin typeface="Times New Roman"/>
              <a:ea typeface="Times New Roman"/>
              <a:cs typeface="Times New Roman"/>
              <a:sym typeface="Times New Roman"/>
            </a:endParaRPr>
          </a:p>
          <a:p>
            <a:pPr marL="0" lvl="0" indent="-228600" algn="l" rtl="0">
              <a:lnSpc>
                <a:spcPct val="115000"/>
              </a:lnSpc>
              <a:spcBef>
                <a:spcPts val="0"/>
              </a:spcBef>
              <a:spcAft>
                <a:spcPts val="0"/>
              </a:spcAft>
              <a:buNone/>
            </a:pPr>
            <a:r>
              <a:rPr lang="hr" sz="800">
                <a:solidFill>
                  <a:schemeClr val="dk1"/>
                </a:solidFill>
                <a:latin typeface="Times New Roman"/>
                <a:ea typeface="Times New Roman"/>
                <a:cs typeface="Times New Roman"/>
                <a:sym typeface="Times New Roman"/>
              </a:rPr>
              <a:t>              1.  	Add butter to a medium saucepan set over medium heat. Melt butter and allow to brown, </a:t>
            </a:r>
            <a:endParaRPr sz="800">
              <a:solidFill>
                <a:schemeClr val="dk1"/>
              </a:solidFill>
              <a:latin typeface="Times New Roman"/>
              <a:ea typeface="Times New Roman"/>
              <a:cs typeface="Times New Roman"/>
              <a:sym typeface="Times New Roman"/>
            </a:endParaRPr>
          </a:p>
          <a:p>
            <a:pPr marL="0" lvl="0" indent="-228600" algn="l" rtl="0">
              <a:lnSpc>
                <a:spcPct val="115000"/>
              </a:lnSpc>
              <a:spcBef>
                <a:spcPts val="0"/>
              </a:spcBef>
              <a:spcAft>
                <a:spcPts val="0"/>
              </a:spcAft>
              <a:buNone/>
            </a:pPr>
            <a:r>
              <a:rPr lang="hr" sz="800">
                <a:solidFill>
                  <a:schemeClr val="dk1"/>
                </a:solidFill>
                <a:latin typeface="Times New Roman"/>
                <a:ea typeface="Times New Roman"/>
                <a:cs typeface="Times New Roman"/>
                <a:sym typeface="Times New Roman"/>
              </a:rPr>
              <a:t>                           whisking occasionally. Pour into a 4 cup bowl and allow to cool in refrigerator until creamy </a:t>
            </a:r>
            <a:endParaRPr sz="800">
              <a:solidFill>
                <a:schemeClr val="dk1"/>
              </a:solidFill>
              <a:latin typeface="Times New Roman"/>
              <a:ea typeface="Times New Roman"/>
              <a:cs typeface="Times New Roman"/>
              <a:sym typeface="Times New Roman"/>
            </a:endParaRPr>
          </a:p>
          <a:p>
            <a:pPr marL="0" lvl="0" indent="-228600" algn="l" rtl="0">
              <a:lnSpc>
                <a:spcPct val="115000"/>
              </a:lnSpc>
              <a:spcBef>
                <a:spcPts val="0"/>
              </a:spcBef>
              <a:spcAft>
                <a:spcPts val="0"/>
              </a:spcAft>
              <a:buNone/>
            </a:pPr>
            <a:r>
              <a:rPr lang="hr" sz="800">
                <a:solidFill>
                  <a:schemeClr val="dk1"/>
                </a:solidFill>
                <a:latin typeface="Times New Roman"/>
                <a:ea typeface="Times New Roman"/>
                <a:cs typeface="Times New Roman"/>
                <a:sym typeface="Times New Roman"/>
              </a:rPr>
              <a:t>                           and nearly set, stirring occasionally, about 2 hours. Alternately, chill fully overnight, then let </a:t>
            </a:r>
            <a:endParaRPr sz="800">
              <a:solidFill>
                <a:schemeClr val="dk1"/>
              </a:solidFill>
              <a:latin typeface="Times New Roman"/>
              <a:ea typeface="Times New Roman"/>
              <a:cs typeface="Times New Roman"/>
              <a:sym typeface="Times New Roman"/>
            </a:endParaRPr>
          </a:p>
          <a:p>
            <a:pPr marL="0" lvl="0" indent="-228600" algn="l" rtl="0">
              <a:lnSpc>
                <a:spcPct val="115000"/>
              </a:lnSpc>
              <a:spcBef>
                <a:spcPts val="0"/>
              </a:spcBef>
              <a:spcAft>
                <a:spcPts val="0"/>
              </a:spcAft>
              <a:buClr>
                <a:schemeClr val="dk1"/>
              </a:buClr>
              <a:buSzPts val="1100"/>
              <a:buFont typeface="Arial"/>
              <a:buNone/>
            </a:pPr>
            <a:r>
              <a:rPr lang="hr" sz="800">
                <a:solidFill>
                  <a:schemeClr val="dk1"/>
                </a:solidFill>
                <a:latin typeface="Times New Roman"/>
                <a:ea typeface="Times New Roman"/>
                <a:cs typeface="Times New Roman"/>
                <a:sym typeface="Times New Roman"/>
              </a:rPr>
              <a:t>                           rest at room temp until softened, about 20 - 30 minutes.</a:t>
            </a:r>
            <a:endParaRPr sz="800">
              <a:solidFill>
                <a:schemeClr val="dk1"/>
              </a:solidFill>
              <a:latin typeface="Times New Roman"/>
              <a:ea typeface="Times New Roman"/>
              <a:cs typeface="Times New Roman"/>
              <a:sym typeface="Times New Roman"/>
            </a:endParaRPr>
          </a:p>
          <a:p>
            <a:pPr marL="457200" lvl="0" indent="-279400" algn="l" rtl="0">
              <a:lnSpc>
                <a:spcPct val="115000"/>
              </a:lnSpc>
              <a:spcBef>
                <a:spcPts val="0"/>
              </a:spcBef>
              <a:spcAft>
                <a:spcPts val="0"/>
              </a:spcAft>
              <a:buClr>
                <a:schemeClr val="dk1"/>
              </a:buClr>
              <a:buSzPts val="800"/>
              <a:buAutoNum type="arabicPeriod"/>
            </a:pPr>
            <a:r>
              <a:rPr lang="hr" sz="800">
                <a:solidFill>
                  <a:schemeClr val="dk1"/>
                </a:solidFill>
                <a:latin typeface="Times New Roman"/>
                <a:ea typeface="Times New Roman"/>
                <a:cs typeface="Times New Roman"/>
                <a:sym typeface="Times New Roman"/>
              </a:rPr>
              <a:t>Preheat oven to 200 degrees. Butter two cake pans, line with a round of parchment, butter parchment and lightly dust pans with flour, shaking out excess. Wrap cake pans with cake strips if you have them. In a medium mixing bowl whisk together flour, baking powder, baking soda, salt, cinnamon, ginger, nutmeg and cloves for 20 seconds.</a:t>
            </a:r>
            <a:endParaRPr sz="800">
              <a:solidFill>
                <a:schemeClr val="dk1"/>
              </a:solidFill>
              <a:latin typeface="Times New Roman"/>
              <a:ea typeface="Times New Roman"/>
              <a:cs typeface="Times New Roman"/>
              <a:sym typeface="Times New Roman"/>
            </a:endParaRPr>
          </a:p>
          <a:p>
            <a:pPr marL="457200" lvl="0" indent="-279400" algn="l" rtl="0">
              <a:lnSpc>
                <a:spcPct val="115000"/>
              </a:lnSpc>
              <a:spcBef>
                <a:spcPts val="0"/>
              </a:spcBef>
              <a:spcAft>
                <a:spcPts val="0"/>
              </a:spcAft>
              <a:buClr>
                <a:schemeClr val="dk1"/>
              </a:buClr>
              <a:buSzPts val="800"/>
              <a:buAutoNum type="arabicPeriod"/>
            </a:pPr>
            <a:r>
              <a:rPr lang="hr" sz="800">
                <a:solidFill>
                  <a:schemeClr val="dk1"/>
                </a:solidFill>
                <a:latin typeface="Times New Roman"/>
                <a:ea typeface="Times New Roman"/>
                <a:cs typeface="Times New Roman"/>
                <a:sym typeface="Times New Roman"/>
              </a:rPr>
              <a:t>In the bowl of an electric stand mixer fitted with the paddle attachment (I recommend using an attachment that constantly scrapes sides and bottom of bowl, otherwise stop mixer occasionally throughout entire mixing process and scrape down sides and bottom of bowl), whip together cooled browned butter with 1 1/2 cups granulated sugar until pale and fluffy. Mix in eggs one at a time adding in vanilla with last egg. In a bowl or liquid measuring cup mix together pumpkin and buttermilk. With mixer set on low speed add in 1/3 of the flour mixture (to the butter mixture) and mix just until combined then add in 1/2 of the pumpkin mixture and mix just until combined. Repeat process once more with flour and pumpkin mixture then finish by mixing in last 1/3 of the flour mixture until nearly combined, then stop mixer and fold batter with a spatula to evenly incorporate. Divide batter among two prepared baking pans and spread batter into an even layer. Bake in preheated oven 25 - 30 minutes until toothpick inserted into center comes out clean. Meanwhile prepare and chill caramel sauce.</a:t>
            </a:r>
            <a:endParaRPr sz="8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hr" sz="800" b="1" u="sng">
                <a:solidFill>
                  <a:schemeClr val="dk1"/>
                </a:solidFill>
                <a:latin typeface="Times New Roman"/>
                <a:ea typeface="Times New Roman"/>
                <a:cs typeface="Times New Roman"/>
                <a:sym typeface="Times New Roman"/>
              </a:rPr>
              <a:t>For the caramel sauce:</a:t>
            </a:r>
            <a:endParaRPr sz="800" b="1" u="sng">
              <a:solidFill>
                <a:schemeClr val="dk1"/>
              </a:solidFill>
              <a:latin typeface="Times New Roman"/>
              <a:ea typeface="Times New Roman"/>
              <a:cs typeface="Times New Roman"/>
              <a:sym typeface="Times New Roman"/>
            </a:endParaRPr>
          </a:p>
          <a:p>
            <a:pPr marL="457200" lvl="0" indent="-279400" algn="l" rtl="0">
              <a:lnSpc>
                <a:spcPct val="115000"/>
              </a:lnSpc>
              <a:spcBef>
                <a:spcPts val="0"/>
              </a:spcBef>
              <a:spcAft>
                <a:spcPts val="0"/>
              </a:spcAft>
              <a:buClr>
                <a:schemeClr val="dk1"/>
              </a:buClr>
              <a:buSzPts val="800"/>
              <a:buAutoNum type="arabicPeriod"/>
            </a:pPr>
            <a:r>
              <a:rPr lang="hr" sz="800">
                <a:solidFill>
                  <a:schemeClr val="dk1"/>
                </a:solidFill>
                <a:latin typeface="Times New Roman"/>
                <a:ea typeface="Times New Roman"/>
                <a:cs typeface="Times New Roman"/>
                <a:sym typeface="Times New Roman"/>
              </a:rPr>
              <a:t>Have all caramel ingredients ready. In a medium saucepan combine sugar, water and sea salt. Set over medium-high heat and whisk constantly until it begins to boil, then allow mixture to boil until it turns to a rich amber color, carefully swirling pan occasionally. Immediately whisk in butter then remove from heat and whisk in cream (be careful, it will steam! A long handled whisk is recommend) and stir until smooth. Allow to cool several minutes then pour into a glass bowl or jar and chill caramel until completely cooled.</a:t>
            </a:r>
            <a:endParaRPr sz="8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hr" sz="800" b="1" u="sng">
                <a:solidFill>
                  <a:schemeClr val="dk1"/>
                </a:solidFill>
                <a:latin typeface="Times New Roman"/>
                <a:ea typeface="Times New Roman"/>
                <a:cs typeface="Times New Roman"/>
                <a:sym typeface="Times New Roman"/>
              </a:rPr>
              <a:t>For the frosting:</a:t>
            </a:r>
            <a:endParaRPr sz="800" b="1" u="sng">
              <a:solidFill>
                <a:schemeClr val="dk1"/>
              </a:solidFill>
              <a:latin typeface="Times New Roman"/>
              <a:ea typeface="Times New Roman"/>
              <a:cs typeface="Times New Roman"/>
              <a:sym typeface="Times New Roman"/>
            </a:endParaRPr>
          </a:p>
          <a:p>
            <a:pPr marL="457200" lvl="0" indent="-279400" algn="l" rtl="0">
              <a:lnSpc>
                <a:spcPct val="115000"/>
              </a:lnSpc>
              <a:spcBef>
                <a:spcPts val="0"/>
              </a:spcBef>
              <a:spcAft>
                <a:spcPts val="0"/>
              </a:spcAft>
              <a:buClr>
                <a:schemeClr val="dk1"/>
              </a:buClr>
              <a:buSzPts val="800"/>
              <a:buAutoNum type="arabicPeriod"/>
            </a:pPr>
            <a:r>
              <a:rPr lang="hr" sz="800">
                <a:solidFill>
                  <a:schemeClr val="dk1"/>
                </a:solidFill>
                <a:latin typeface="Times New Roman"/>
                <a:ea typeface="Times New Roman"/>
                <a:cs typeface="Times New Roman"/>
                <a:sym typeface="Times New Roman"/>
              </a:rPr>
              <a:t>Whip butter until light and fluffy. Add powdered sugar, 1/2 cup of the cooled caramel sauce, sea salt and vanilla. Mix until well combined and slightly fluffy. Chill until it becomes a more firm consistency if needed. Spread over cake and drizzle some of the remaining caramel sauce over cake just before serving. Sprinkle with pecans if desired.</a:t>
            </a:r>
            <a:endParaRPr sz="800"/>
          </a:p>
        </p:txBody>
      </p:sp>
      <p:pic>
        <p:nvPicPr>
          <p:cNvPr id="163" name="Google Shape;163;p29"/>
          <p:cNvPicPr preferRelativeResize="0"/>
          <p:nvPr/>
        </p:nvPicPr>
        <p:blipFill>
          <a:blip r:embed="rId3">
            <a:alphaModFix/>
          </a:blip>
          <a:stretch>
            <a:fillRect/>
          </a:stretch>
        </p:blipFill>
        <p:spPr>
          <a:xfrm>
            <a:off x="6942344" y="92295"/>
            <a:ext cx="2043125" cy="18907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30"/>
          <p:cNvSpPr txBox="1">
            <a:spLocks noGrp="1"/>
          </p:cNvSpPr>
          <p:nvPr>
            <p:ph type="body" idx="1"/>
          </p:nvPr>
        </p:nvSpPr>
        <p:spPr>
          <a:xfrm>
            <a:off x="254225" y="347900"/>
            <a:ext cx="4563600" cy="447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 sz="3000" b="1">
                <a:solidFill>
                  <a:schemeClr val="dk1"/>
                </a:solidFill>
                <a:latin typeface="Caveat"/>
                <a:ea typeface="Caveat"/>
                <a:cs typeface="Caveat"/>
                <a:sym typeface="Caveat"/>
              </a:rPr>
              <a:t>STRAWBERRY GHOSTS</a:t>
            </a:r>
            <a:endParaRPr sz="3000" b="1">
              <a:solidFill>
                <a:schemeClr val="dk1"/>
              </a:solidFill>
              <a:latin typeface="Caveat"/>
              <a:ea typeface="Caveat"/>
              <a:cs typeface="Caveat"/>
              <a:sym typeface="Caveat"/>
            </a:endParaRPr>
          </a:p>
          <a:p>
            <a:pPr marL="0" lvl="0" indent="0" algn="ctr" rtl="0">
              <a:spcBef>
                <a:spcPts val="0"/>
              </a:spcBef>
              <a:spcAft>
                <a:spcPts val="0"/>
              </a:spcAft>
              <a:buClr>
                <a:schemeClr val="dk1"/>
              </a:buClr>
              <a:buSzPts val="1100"/>
              <a:buFont typeface="Arial"/>
              <a:buNone/>
            </a:pPr>
            <a:endParaRPr b="1">
              <a:solidFill>
                <a:schemeClr val="dk1"/>
              </a:solidFill>
              <a:latin typeface="Caveat"/>
              <a:ea typeface="Caveat"/>
              <a:cs typeface="Caveat"/>
              <a:sym typeface="Caveat"/>
            </a:endParaRPr>
          </a:p>
          <a:p>
            <a:pPr marL="0" lvl="0" indent="0" algn="l" rtl="0">
              <a:spcBef>
                <a:spcPts val="0"/>
              </a:spcBef>
              <a:spcAft>
                <a:spcPts val="0"/>
              </a:spcAft>
              <a:buClr>
                <a:schemeClr val="dk1"/>
              </a:buClr>
              <a:buSzPts val="1100"/>
              <a:buFont typeface="Arial"/>
              <a:buNone/>
            </a:pPr>
            <a:r>
              <a:rPr lang="hr">
                <a:solidFill>
                  <a:schemeClr val="dk1"/>
                </a:solidFill>
                <a:latin typeface="Caveat"/>
                <a:ea typeface="Caveat"/>
                <a:cs typeface="Caveat"/>
                <a:sym typeface="Caveat"/>
              </a:rPr>
              <a:t>INGREDIENTS:</a:t>
            </a:r>
            <a:endParaRPr>
              <a:solidFill>
                <a:schemeClr val="dk1"/>
              </a:solidFill>
              <a:latin typeface="Caveat"/>
              <a:ea typeface="Caveat"/>
              <a:cs typeface="Caveat"/>
              <a:sym typeface="Caveat"/>
            </a:endParaRPr>
          </a:p>
          <a:p>
            <a:pPr marL="0" lvl="0" indent="0" algn="l" rtl="0">
              <a:spcBef>
                <a:spcPts val="1600"/>
              </a:spcBef>
              <a:spcAft>
                <a:spcPts val="0"/>
              </a:spcAft>
              <a:buNone/>
            </a:pPr>
            <a:r>
              <a:rPr lang="hr">
                <a:solidFill>
                  <a:schemeClr val="dk1"/>
                </a:solidFill>
                <a:latin typeface="Caveat"/>
                <a:ea typeface="Caveat"/>
                <a:cs typeface="Caveat"/>
                <a:sym typeface="Caveat"/>
              </a:rPr>
              <a:t>strawberries                                                                                                                     white chocolate                                                                                                                     mini chocolate chips</a:t>
            </a:r>
            <a:endParaRPr>
              <a:solidFill>
                <a:schemeClr val="dk1"/>
              </a:solidFill>
              <a:latin typeface="Caveat"/>
              <a:ea typeface="Caveat"/>
              <a:cs typeface="Caveat"/>
              <a:sym typeface="Caveat"/>
            </a:endParaRPr>
          </a:p>
          <a:p>
            <a:pPr marL="0" lvl="0" indent="0" algn="l" rtl="0">
              <a:spcBef>
                <a:spcPts val="1600"/>
              </a:spcBef>
              <a:spcAft>
                <a:spcPts val="0"/>
              </a:spcAft>
              <a:buNone/>
            </a:pPr>
            <a:r>
              <a:rPr lang="hr">
                <a:solidFill>
                  <a:schemeClr val="dk1"/>
                </a:solidFill>
                <a:latin typeface="Caveat"/>
                <a:ea typeface="Caveat"/>
                <a:cs typeface="Caveat"/>
                <a:sym typeface="Caveat"/>
              </a:rPr>
              <a:t>DIRECTIONS:</a:t>
            </a:r>
            <a:endParaRPr>
              <a:solidFill>
                <a:schemeClr val="dk1"/>
              </a:solidFill>
              <a:latin typeface="Caveat"/>
              <a:ea typeface="Caveat"/>
              <a:cs typeface="Caveat"/>
              <a:sym typeface="Caveat"/>
            </a:endParaRPr>
          </a:p>
          <a:p>
            <a:pPr marL="0" lvl="0" indent="0" algn="l" rtl="0">
              <a:spcBef>
                <a:spcPts val="1600"/>
              </a:spcBef>
              <a:spcAft>
                <a:spcPts val="0"/>
              </a:spcAft>
              <a:buNone/>
            </a:pPr>
            <a:r>
              <a:rPr lang="hr">
                <a:solidFill>
                  <a:schemeClr val="dk1"/>
                </a:solidFill>
                <a:latin typeface="Caveat"/>
                <a:ea typeface="Caveat"/>
                <a:cs typeface="Caveat"/>
                <a:sym typeface="Caveat"/>
              </a:rPr>
              <a:t>Melt the white chocolate. Dip the strawberries in the melted chocolate, slide the strawberry back and set on a wax paper to dry. Place two mini chocolate chips for the eyes and one for the mouth.</a:t>
            </a:r>
            <a:endParaRPr>
              <a:solidFill>
                <a:schemeClr val="dk1"/>
              </a:solidFill>
              <a:latin typeface="Caveat"/>
              <a:ea typeface="Caveat"/>
              <a:cs typeface="Caveat"/>
              <a:sym typeface="Caveat"/>
            </a:endParaRPr>
          </a:p>
          <a:p>
            <a:pPr marL="0" lvl="0" indent="0" algn="l" rtl="0">
              <a:spcBef>
                <a:spcPts val="1600"/>
              </a:spcBef>
              <a:spcAft>
                <a:spcPts val="0"/>
              </a:spcAft>
              <a:buClr>
                <a:schemeClr val="dk1"/>
              </a:buClr>
              <a:buSzPts val="1100"/>
              <a:buFont typeface="Arial"/>
              <a:buNone/>
            </a:pPr>
            <a:endParaRPr sz="1600">
              <a:solidFill>
                <a:schemeClr val="dk1"/>
              </a:solidFill>
              <a:latin typeface="Amatic SC"/>
              <a:ea typeface="Amatic SC"/>
              <a:cs typeface="Amatic SC"/>
              <a:sym typeface="Amatic SC"/>
            </a:endParaRPr>
          </a:p>
          <a:p>
            <a:pPr marL="0" lvl="0" indent="0" algn="l" rtl="0">
              <a:spcBef>
                <a:spcPts val="1600"/>
              </a:spcBef>
              <a:spcAft>
                <a:spcPts val="1600"/>
              </a:spcAft>
              <a:buNone/>
            </a:pPr>
            <a:endParaRPr/>
          </a:p>
        </p:txBody>
      </p:sp>
      <p:pic>
        <p:nvPicPr>
          <p:cNvPr id="169" name="Google Shape;169;p30"/>
          <p:cNvPicPr preferRelativeResize="0"/>
          <p:nvPr/>
        </p:nvPicPr>
        <p:blipFill>
          <a:blip r:embed="rId4">
            <a:alphaModFix/>
          </a:blip>
          <a:stretch>
            <a:fillRect/>
          </a:stretch>
        </p:blipFill>
        <p:spPr>
          <a:xfrm>
            <a:off x="5171350" y="938200"/>
            <a:ext cx="3067050" cy="3267075"/>
          </a:xfrm>
          <a:prstGeom prst="rect">
            <a:avLst/>
          </a:prstGeom>
          <a:noFill/>
          <a:ln>
            <a:noFill/>
          </a:ln>
        </p:spPr>
      </p:pic>
      <p:sp>
        <p:nvSpPr>
          <p:cNvPr id="170" name="Google Shape;170;p30"/>
          <p:cNvSpPr txBox="1"/>
          <p:nvPr/>
        </p:nvSpPr>
        <p:spPr>
          <a:xfrm>
            <a:off x="4366325" y="4827500"/>
            <a:ext cx="4563600" cy="26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r" b="1"/>
              <a:t>by Stefania Rigo and class 4A, Pieve di Soligo, Italy</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340350" y="374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 sz="1400" b="1" u="sng">
                <a:solidFill>
                  <a:srgbClr val="333745"/>
                </a:solidFill>
                <a:highlight>
                  <a:srgbClr val="FFFFFF"/>
                </a:highlight>
                <a:hlinkClick r:id="rId3"/>
              </a:rPr>
              <a:t>Svitlana Lenarska</a:t>
            </a:r>
            <a:endParaRPr sz="1400" b="1"/>
          </a:p>
        </p:txBody>
      </p:sp>
      <p:sp>
        <p:nvSpPr>
          <p:cNvPr id="176" name="Google Shape;176;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7" name="Google Shape;177;p31"/>
          <p:cNvPicPr preferRelativeResize="0"/>
          <p:nvPr/>
        </p:nvPicPr>
        <p:blipFill>
          <a:blip r:embed="rId4">
            <a:alphaModFix/>
          </a:blip>
          <a:stretch>
            <a:fillRect/>
          </a:stretch>
        </p:blipFill>
        <p:spPr>
          <a:xfrm>
            <a:off x="163675" y="769363"/>
            <a:ext cx="8873951" cy="4182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255175" y="1907625"/>
            <a:ext cx="8520600" cy="86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
              <a:t>Creepy recipe</a:t>
            </a:r>
            <a:endParaRPr/>
          </a:p>
        </p:txBody>
      </p:sp>
      <p:sp>
        <p:nvSpPr>
          <p:cNvPr id="63" name="Google Shape;63;p14"/>
          <p:cNvSpPr txBox="1">
            <a:spLocks noGrp="1"/>
          </p:cNvSpPr>
          <p:nvPr>
            <p:ph type="subTitle" idx="1"/>
          </p:nvPr>
        </p:nvSpPr>
        <p:spPr>
          <a:xfrm>
            <a:off x="311700" y="438050"/>
            <a:ext cx="8336100" cy="414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
              <a:t>Creepy maffins</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body" idx="1"/>
          </p:nvPr>
        </p:nvSpPr>
        <p:spPr>
          <a:xfrm>
            <a:off x="69950" y="0"/>
            <a:ext cx="8520600" cy="496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endParaRPr sz="1200">
              <a:latin typeface="Pacifico"/>
              <a:ea typeface="Pacifico"/>
              <a:cs typeface="Pacifico"/>
              <a:sym typeface="Pacifico"/>
            </a:endParaRPr>
          </a:p>
        </p:txBody>
      </p:sp>
      <p:pic>
        <p:nvPicPr>
          <p:cNvPr id="183" name="Google Shape;183;p32"/>
          <p:cNvPicPr preferRelativeResize="0"/>
          <p:nvPr/>
        </p:nvPicPr>
        <p:blipFill>
          <a:blip r:embed="rId3">
            <a:alphaModFix/>
          </a:blip>
          <a:stretch>
            <a:fillRect/>
          </a:stretch>
        </p:blipFill>
        <p:spPr>
          <a:xfrm>
            <a:off x="0" y="0"/>
            <a:ext cx="9269149" cy="5143499"/>
          </a:xfrm>
          <a:prstGeom prst="rect">
            <a:avLst/>
          </a:prstGeom>
          <a:noFill/>
          <a:ln>
            <a:noFill/>
          </a:ln>
        </p:spPr>
      </p:pic>
      <p:sp>
        <p:nvSpPr>
          <p:cNvPr id="184" name="Google Shape;184;p32"/>
          <p:cNvSpPr txBox="1"/>
          <p:nvPr/>
        </p:nvSpPr>
        <p:spPr>
          <a:xfrm>
            <a:off x="194025" y="266550"/>
            <a:ext cx="8520600" cy="486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hr" sz="2400" b="1">
                <a:solidFill>
                  <a:srgbClr val="FF8C2B"/>
                </a:solidFill>
                <a:latin typeface="Pacifico"/>
                <a:ea typeface="Pacifico"/>
                <a:cs typeface="Pacifico"/>
                <a:sym typeface="Pacifico"/>
              </a:rPr>
              <a:t>Dead Pudding</a:t>
            </a:r>
            <a:endParaRPr sz="2400" b="1">
              <a:solidFill>
                <a:srgbClr val="FF8C2B"/>
              </a:solidFill>
              <a:latin typeface="Pacifico"/>
              <a:ea typeface="Pacifico"/>
              <a:cs typeface="Pacifico"/>
              <a:sym typeface="Pacifico"/>
            </a:endParaRPr>
          </a:p>
          <a:p>
            <a:pPr marL="0" lvl="0" indent="0" algn="l" rtl="0">
              <a:lnSpc>
                <a:spcPct val="115000"/>
              </a:lnSpc>
              <a:spcBef>
                <a:spcPts val="1600"/>
              </a:spcBef>
              <a:spcAft>
                <a:spcPts val="0"/>
              </a:spcAft>
              <a:buClr>
                <a:schemeClr val="dk1"/>
              </a:buClr>
              <a:buSzPts val="1100"/>
              <a:buFont typeface="Arial"/>
              <a:buNone/>
            </a:pPr>
            <a:r>
              <a:rPr lang="hr" sz="1800" b="1">
                <a:solidFill>
                  <a:srgbClr val="FF8C2B"/>
                </a:solidFill>
                <a:latin typeface="Pacifico"/>
                <a:ea typeface="Pacifico"/>
                <a:cs typeface="Pacifico"/>
                <a:sym typeface="Pacifico"/>
              </a:rPr>
              <a:t>Ingredients:</a:t>
            </a:r>
            <a:endParaRPr sz="1800" b="1">
              <a:solidFill>
                <a:srgbClr val="FF8C2B"/>
              </a:solidFill>
              <a:latin typeface="Pacifico"/>
              <a:ea typeface="Pacifico"/>
              <a:cs typeface="Pacifico"/>
              <a:sym typeface="Pacifico"/>
            </a:endParaRPr>
          </a:p>
          <a:p>
            <a:pPr marL="0" lvl="0" indent="0" algn="l" rtl="0">
              <a:spcBef>
                <a:spcPts val="1600"/>
              </a:spcBef>
              <a:spcAft>
                <a:spcPts val="0"/>
              </a:spcAft>
              <a:buClr>
                <a:schemeClr val="dk1"/>
              </a:buClr>
              <a:buSzPts val="1100"/>
              <a:buFont typeface="Arial"/>
              <a:buNone/>
            </a:pPr>
            <a:r>
              <a:rPr lang="hr" sz="1800">
                <a:solidFill>
                  <a:srgbClr val="FF8C2B"/>
                </a:solidFill>
                <a:latin typeface="Pacifico"/>
                <a:ea typeface="Pacifico"/>
                <a:cs typeface="Pacifico"/>
                <a:sym typeface="Pacifico"/>
              </a:rPr>
              <a:t>corpse          sugar</a:t>
            </a:r>
            <a:endParaRPr sz="1800">
              <a:solidFill>
                <a:srgbClr val="FF8C2B"/>
              </a:solidFill>
              <a:latin typeface="Pacifico"/>
              <a:ea typeface="Pacifico"/>
              <a:cs typeface="Pacifico"/>
              <a:sym typeface="Pacifico"/>
            </a:endParaRPr>
          </a:p>
          <a:p>
            <a:pPr marL="0" lvl="0" indent="0" algn="l" rtl="0">
              <a:spcBef>
                <a:spcPts val="1600"/>
              </a:spcBef>
              <a:spcAft>
                <a:spcPts val="0"/>
              </a:spcAft>
              <a:buClr>
                <a:schemeClr val="dk1"/>
              </a:buClr>
              <a:buSzPts val="1100"/>
              <a:buFont typeface="Arial"/>
              <a:buNone/>
            </a:pPr>
            <a:r>
              <a:rPr lang="hr" sz="1800">
                <a:solidFill>
                  <a:srgbClr val="FF8C2B"/>
                </a:solidFill>
                <a:latin typeface="Pacifico"/>
                <a:ea typeface="Pacifico"/>
                <a:cs typeface="Pacifico"/>
                <a:sym typeface="Pacifico"/>
              </a:rPr>
              <a:t>chocolate      milk</a:t>
            </a:r>
            <a:endParaRPr sz="1800">
              <a:solidFill>
                <a:srgbClr val="FF8C2B"/>
              </a:solidFill>
              <a:latin typeface="Pacifico"/>
              <a:ea typeface="Pacifico"/>
              <a:cs typeface="Pacifico"/>
              <a:sym typeface="Pacifico"/>
            </a:endParaRPr>
          </a:p>
          <a:p>
            <a:pPr marL="0" lvl="0" indent="0" algn="l" rtl="0">
              <a:spcBef>
                <a:spcPts val="1600"/>
              </a:spcBef>
              <a:spcAft>
                <a:spcPts val="0"/>
              </a:spcAft>
              <a:buClr>
                <a:schemeClr val="dk1"/>
              </a:buClr>
              <a:buSzPts val="1100"/>
              <a:buFont typeface="Arial"/>
              <a:buNone/>
            </a:pPr>
            <a:r>
              <a:rPr lang="hr" sz="1800">
                <a:solidFill>
                  <a:srgbClr val="FF8C2B"/>
                </a:solidFill>
                <a:latin typeface="Pacifico"/>
                <a:ea typeface="Pacifico"/>
                <a:cs typeface="Pacifico"/>
                <a:sym typeface="Pacifico"/>
              </a:rPr>
              <a:t>flour            biscuits</a:t>
            </a:r>
            <a:endParaRPr sz="1800">
              <a:solidFill>
                <a:srgbClr val="FF8C2B"/>
              </a:solidFill>
              <a:latin typeface="Pacifico"/>
              <a:ea typeface="Pacifico"/>
              <a:cs typeface="Pacifico"/>
              <a:sym typeface="Pacifico"/>
            </a:endParaRPr>
          </a:p>
          <a:p>
            <a:pPr marL="0" lvl="0" indent="0" algn="l" rtl="0">
              <a:spcBef>
                <a:spcPts val="1600"/>
              </a:spcBef>
              <a:spcAft>
                <a:spcPts val="0"/>
              </a:spcAft>
              <a:buClr>
                <a:schemeClr val="dk1"/>
              </a:buClr>
              <a:buSzPts val="1100"/>
              <a:buFont typeface="Arial"/>
              <a:buNone/>
            </a:pPr>
            <a:r>
              <a:rPr lang="hr" sz="1800" b="1">
                <a:solidFill>
                  <a:srgbClr val="FF8C2B"/>
                </a:solidFill>
                <a:latin typeface="Pacifico"/>
                <a:ea typeface="Pacifico"/>
                <a:cs typeface="Pacifico"/>
                <a:sym typeface="Pacifico"/>
              </a:rPr>
              <a:t>Directions:</a:t>
            </a:r>
            <a:endParaRPr sz="1800" b="1">
              <a:solidFill>
                <a:srgbClr val="FF8C2B"/>
              </a:solidFill>
              <a:latin typeface="Pacifico"/>
              <a:ea typeface="Pacifico"/>
              <a:cs typeface="Pacifico"/>
              <a:sym typeface="Pacifico"/>
            </a:endParaRPr>
          </a:p>
          <a:p>
            <a:pPr marL="0" lvl="0" indent="0" algn="l" rtl="0">
              <a:spcBef>
                <a:spcPts val="1600"/>
              </a:spcBef>
              <a:spcAft>
                <a:spcPts val="0"/>
              </a:spcAft>
              <a:buClr>
                <a:schemeClr val="dk1"/>
              </a:buClr>
              <a:buSzPts val="1100"/>
              <a:buFont typeface="Arial"/>
              <a:buNone/>
            </a:pPr>
            <a:r>
              <a:rPr lang="hr" sz="1800">
                <a:solidFill>
                  <a:srgbClr val="FF8C2B"/>
                </a:solidFill>
                <a:latin typeface="Pacifico"/>
                <a:ea typeface="Pacifico"/>
                <a:cs typeface="Pacifico"/>
                <a:sym typeface="Pacifico"/>
              </a:rPr>
              <a:t>Put two glasses of milk and add a glass of sugar and flour. After use a mixer</a:t>
            </a:r>
            <a:endParaRPr sz="1800">
              <a:solidFill>
                <a:srgbClr val="FF8C2B"/>
              </a:solidFill>
              <a:latin typeface="Pacifico"/>
              <a:ea typeface="Pacifico"/>
              <a:cs typeface="Pacifico"/>
              <a:sym typeface="Pacifico"/>
            </a:endParaRPr>
          </a:p>
          <a:p>
            <a:pPr marL="0" lvl="0" indent="0" algn="l" rtl="0">
              <a:spcBef>
                <a:spcPts val="1600"/>
              </a:spcBef>
              <a:spcAft>
                <a:spcPts val="0"/>
              </a:spcAft>
              <a:buClr>
                <a:schemeClr val="dk1"/>
              </a:buClr>
              <a:buSzPts val="1100"/>
              <a:buFont typeface="Arial"/>
              <a:buNone/>
            </a:pPr>
            <a:r>
              <a:rPr lang="hr" sz="1800">
                <a:solidFill>
                  <a:srgbClr val="FF8C2B"/>
                </a:solidFill>
                <a:latin typeface="Pacifico"/>
                <a:ea typeface="Pacifico"/>
                <a:cs typeface="Pacifico"/>
                <a:sym typeface="Pacifico"/>
              </a:rPr>
              <a:t>to blend. Lastly add some corpse and cook. After your preparation completed </a:t>
            </a:r>
            <a:endParaRPr sz="1800">
              <a:solidFill>
                <a:srgbClr val="FF8C2B"/>
              </a:solidFill>
              <a:latin typeface="Pacifico"/>
              <a:ea typeface="Pacifico"/>
              <a:cs typeface="Pacifico"/>
              <a:sym typeface="Pacifico"/>
            </a:endParaRPr>
          </a:p>
          <a:p>
            <a:pPr marL="0" lvl="0" indent="0" algn="l" rtl="0">
              <a:spcBef>
                <a:spcPts val="1600"/>
              </a:spcBef>
              <a:spcAft>
                <a:spcPts val="0"/>
              </a:spcAft>
              <a:buClr>
                <a:schemeClr val="dk1"/>
              </a:buClr>
              <a:buSzPts val="1100"/>
              <a:buFont typeface="Arial"/>
              <a:buNone/>
            </a:pPr>
            <a:r>
              <a:rPr lang="hr" sz="1800">
                <a:solidFill>
                  <a:srgbClr val="FF8C2B"/>
                </a:solidFill>
                <a:latin typeface="Pacifico"/>
                <a:ea typeface="Pacifico"/>
                <a:cs typeface="Pacifico"/>
                <a:sym typeface="Pacifico"/>
              </a:rPr>
              <a:t>pour them into cups. Finally put the biscuits and chocolate to decorate. </a:t>
            </a:r>
            <a:endParaRPr sz="1800">
              <a:solidFill>
                <a:srgbClr val="FF8C2B"/>
              </a:solidFill>
              <a:latin typeface="Pacifico"/>
              <a:ea typeface="Pacifico"/>
              <a:cs typeface="Pacifico"/>
              <a:sym typeface="Pacifico"/>
            </a:endParaRPr>
          </a:p>
          <a:p>
            <a:pPr marL="0" lvl="0" indent="0" algn="l" rtl="0">
              <a:spcBef>
                <a:spcPts val="1600"/>
              </a:spcBef>
              <a:spcAft>
                <a:spcPts val="0"/>
              </a:spcAft>
              <a:buNone/>
            </a:pPr>
            <a:endParaRPr>
              <a:solidFill>
                <a:schemeClr val="accent1"/>
              </a:solidFill>
            </a:endParaRPr>
          </a:p>
        </p:txBody>
      </p:sp>
      <p:pic>
        <p:nvPicPr>
          <p:cNvPr id="185" name="Google Shape;185;p32"/>
          <p:cNvPicPr preferRelativeResize="0"/>
          <p:nvPr/>
        </p:nvPicPr>
        <p:blipFill>
          <a:blip r:embed="rId4">
            <a:alphaModFix/>
          </a:blip>
          <a:stretch>
            <a:fillRect/>
          </a:stretch>
        </p:blipFill>
        <p:spPr>
          <a:xfrm>
            <a:off x="4888350" y="0"/>
            <a:ext cx="4380800" cy="3142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 sz="1400">
                <a:solidFill>
                  <a:srgbClr val="0000FF"/>
                </a:solidFill>
              </a:rPr>
              <a:t>ISC LUCIANI - ASCOLI PICENO - FEDERICO 3F</a:t>
            </a:r>
            <a:endParaRPr sz="1400">
              <a:solidFill>
                <a:srgbClr val="0000FF"/>
              </a:solidFill>
            </a:endParaRPr>
          </a:p>
        </p:txBody>
      </p:sp>
      <p:sp>
        <p:nvSpPr>
          <p:cNvPr id="191" name="Google Shape;19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2" name="Google Shape;192;p33"/>
          <p:cNvPicPr preferRelativeResize="0"/>
          <p:nvPr/>
        </p:nvPicPr>
        <p:blipFill>
          <a:blip r:embed="rId3">
            <a:alphaModFix/>
          </a:blip>
          <a:stretch>
            <a:fillRect/>
          </a:stretch>
        </p:blipFill>
        <p:spPr>
          <a:xfrm>
            <a:off x="379100" y="1266025"/>
            <a:ext cx="5621650" cy="3189299"/>
          </a:xfrm>
          <a:prstGeom prst="rect">
            <a:avLst/>
          </a:prstGeom>
          <a:noFill/>
          <a:ln w="9525" cap="flat" cmpd="sng">
            <a:solidFill>
              <a:srgbClr val="FF0000"/>
            </a:solidFill>
            <a:prstDash val="solid"/>
            <a:round/>
            <a:headEnd type="none" w="sm" len="sm"/>
            <a:tailEnd type="none" w="sm" len="sm"/>
          </a:ln>
        </p:spPr>
      </p:pic>
      <p:sp>
        <p:nvSpPr>
          <p:cNvPr id="193" name="Google Shape;193;p33"/>
          <p:cNvSpPr txBox="1"/>
          <p:nvPr/>
        </p:nvSpPr>
        <p:spPr>
          <a:xfrm>
            <a:off x="2978575" y="2971325"/>
            <a:ext cx="4773000" cy="1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0000"/>
              </a:solidFill>
            </a:endParaRPr>
          </a:p>
        </p:txBody>
      </p:sp>
      <p:pic>
        <p:nvPicPr>
          <p:cNvPr id="194" name="Google Shape;194;p33"/>
          <p:cNvPicPr preferRelativeResize="0"/>
          <p:nvPr/>
        </p:nvPicPr>
        <p:blipFill>
          <a:blip r:embed="rId4">
            <a:alphaModFix/>
          </a:blip>
          <a:stretch>
            <a:fillRect/>
          </a:stretch>
        </p:blipFill>
        <p:spPr>
          <a:xfrm>
            <a:off x="6037075" y="1266025"/>
            <a:ext cx="2795227" cy="31893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240125" y="147175"/>
            <a:ext cx="3454800" cy="481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 sz="3600" b="1">
                <a:solidFill>
                  <a:srgbClr val="E36C0A"/>
                </a:solidFill>
                <a:latin typeface="Times New Roman"/>
                <a:ea typeface="Times New Roman"/>
                <a:cs typeface="Times New Roman"/>
                <a:sym typeface="Times New Roman"/>
              </a:rPr>
              <a:t>    	  </a:t>
            </a:r>
            <a:r>
              <a:rPr lang="hr" sz="1200" b="1" i="1">
                <a:solidFill>
                  <a:srgbClr val="E36C0A"/>
                </a:solidFill>
                <a:highlight>
                  <a:srgbClr val="FFFF00"/>
                </a:highlight>
              </a:rPr>
              <a:t>Pumpkin soup</a:t>
            </a:r>
            <a:endParaRPr sz="1200" b="1" i="1">
              <a:solidFill>
                <a:srgbClr val="E36C0A"/>
              </a:solidFill>
              <a:highlight>
                <a:srgbClr val="FFFF00"/>
              </a:highlight>
            </a:endParaRPr>
          </a:p>
          <a:p>
            <a:pPr marL="0" lvl="0" indent="0" algn="l" rtl="0">
              <a:spcBef>
                <a:spcPts val="0"/>
              </a:spcBef>
              <a:spcAft>
                <a:spcPts val="0"/>
              </a:spcAft>
              <a:buClr>
                <a:schemeClr val="dk1"/>
              </a:buClr>
              <a:buSzPts val="1100"/>
              <a:buFont typeface="Arial"/>
              <a:buNone/>
            </a:pPr>
            <a:r>
              <a:rPr lang="hr" sz="1200" b="1">
                <a:solidFill>
                  <a:srgbClr val="E36C0A"/>
                </a:solidFill>
                <a:latin typeface="Times New Roman"/>
                <a:ea typeface="Times New Roman"/>
                <a:cs typeface="Times New Roman"/>
                <a:sym typeface="Times New Roman"/>
              </a:rPr>
              <a:t> </a:t>
            </a:r>
            <a:endParaRPr sz="1200" b="1">
              <a:solidFill>
                <a:srgbClr val="E36C0A"/>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b="1" i="1">
                <a:solidFill>
                  <a:srgbClr val="FFFFFF"/>
                </a:solidFill>
                <a:highlight>
                  <a:srgbClr val="FFFF00"/>
                </a:highlight>
              </a:rPr>
              <a:t> </a:t>
            </a:r>
            <a:r>
              <a:rPr lang="hr" sz="1200" b="1" i="1">
                <a:solidFill>
                  <a:srgbClr val="E36C0A"/>
                </a:solidFill>
                <a:highlight>
                  <a:srgbClr val="FFFF00"/>
                </a:highlight>
              </a:rPr>
              <a:t>Ingredients</a:t>
            </a:r>
            <a:endParaRPr sz="1200" b="1" i="1">
              <a:solidFill>
                <a:srgbClr val="E36C0A"/>
              </a:solidFill>
              <a:highlight>
                <a:srgbClr val="FFFF00"/>
              </a:highlight>
            </a:endParaRPr>
          </a:p>
          <a:p>
            <a:pPr marL="457200" lvl="0" indent="-304800" algn="l" rtl="0">
              <a:spcBef>
                <a:spcPts val="0"/>
              </a:spcBef>
              <a:spcAft>
                <a:spcPts val="0"/>
              </a:spcAft>
              <a:buClr>
                <a:srgbClr val="FF0000"/>
              </a:buClr>
              <a:buSzPts val="1200"/>
              <a:buChar char="●"/>
            </a:pPr>
            <a:r>
              <a:rPr lang="hr" sz="1200" b="1">
                <a:solidFill>
                  <a:srgbClr val="FF0000"/>
                </a:solidFill>
                <a:highlight>
                  <a:srgbClr val="F79646"/>
                </a:highlight>
                <a:latin typeface="Times New Roman"/>
                <a:ea typeface="Times New Roman"/>
                <a:cs typeface="Times New Roman"/>
                <a:sym typeface="Times New Roman"/>
              </a:rPr>
              <a:t>2 sugar pumpkins (~2 1/4 cups (450 g) </a:t>
            </a:r>
            <a:endParaRPr sz="1200" b="1">
              <a:solidFill>
                <a:srgbClr val="FF0000"/>
              </a:solidFill>
              <a:highlight>
                <a:srgbClr val="F79646"/>
              </a:highlight>
              <a:latin typeface="Times New Roman"/>
              <a:ea typeface="Times New Roman"/>
              <a:cs typeface="Times New Roman"/>
              <a:sym typeface="Times New Roman"/>
            </a:endParaRPr>
          </a:p>
          <a:p>
            <a:pPr marL="457200" lvl="0" indent="0" algn="l" rtl="0">
              <a:spcBef>
                <a:spcPts val="0"/>
              </a:spcBef>
              <a:spcAft>
                <a:spcPts val="0"/>
              </a:spcAft>
              <a:buNone/>
            </a:pPr>
            <a:r>
              <a:rPr lang="hr" sz="1200" b="1">
                <a:solidFill>
                  <a:srgbClr val="FF0000"/>
                </a:solidFill>
                <a:highlight>
                  <a:srgbClr val="F79646"/>
                </a:highlight>
                <a:latin typeface="Times New Roman"/>
                <a:ea typeface="Times New Roman"/>
                <a:cs typeface="Times New Roman"/>
                <a:sym typeface="Times New Roman"/>
              </a:rPr>
              <a:t>pumpkin puree)</a:t>
            </a:r>
            <a:endParaRPr sz="1200" b="1">
              <a:solidFill>
                <a:srgbClr val="FF0000"/>
              </a:solidFill>
              <a:highlight>
                <a:srgbClr val="F79646"/>
              </a:highlight>
              <a:latin typeface="Times New Roman"/>
              <a:ea typeface="Times New Roman"/>
              <a:cs typeface="Times New Roman"/>
              <a:sym typeface="Times New Roman"/>
            </a:endParaRPr>
          </a:p>
          <a:p>
            <a:pPr marL="457200" lvl="0" indent="-304800" algn="l" rtl="0">
              <a:spcBef>
                <a:spcPts val="0"/>
              </a:spcBef>
              <a:spcAft>
                <a:spcPts val="0"/>
              </a:spcAft>
              <a:buClr>
                <a:srgbClr val="FF0000"/>
              </a:buClr>
              <a:buSzPts val="1200"/>
              <a:buChar char="●"/>
            </a:pPr>
            <a:r>
              <a:rPr lang="hr" sz="1200" b="1">
                <a:solidFill>
                  <a:srgbClr val="FF0000"/>
                </a:solidFill>
                <a:highlight>
                  <a:srgbClr val="F79646"/>
                </a:highlight>
                <a:latin typeface="Times New Roman"/>
                <a:ea typeface="Times New Roman"/>
                <a:cs typeface="Times New Roman"/>
                <a:sym typeface="Times New Roman"/>
              </a:rPr>
              <a:t>2 shallots, diced (~1/4 cup or 40 g)</a:t>
            </a:r>
            <a:endParaRPr sz="1200" b="1">
              <a:solidFill>
                <a:srgbClr val="FF0000"/>
              </a:solidFill>
              <a:highlight>
                <a:srgbClr val="F79646"/>
              </a:highlight>
              <a:latin typeface="Times New Roman"/>
              <a:ea typeface="Times New Roman"/>
              <a:cs typeface="Times New Roman"/>
              <a:sym typeface="Times New Roman"/>
            </a:endParaRPr>
          </a:p>
          <a:p>
            <a:pPr marL="457200" lvl="0" indent="-304800" algn="l" rtl="0">
              <a:spcBef>
                <a:spcPts val="0"/>
              </a:spcBef>
              <a:spcAft>
                <a:spcPts val="0"/>
              </a:spcAft>
              <a:buClr>
                <a:srgbClr val="FF0000"/>
              </a:buClr>
              <a:buSzPts val="1200"/>
              <a:buChar char="●"/>
            </a:pPr>
            <a:r>
              <a:rPr lang="hr" sz="1200" b="1">
                <a:solidFill>
                  <a:srgbClr val="FF0000"/>
                </a:solidFill>
                <a:highlight>
                  <a:srgbClr val="F79646"/>
                </a:highlight>
                <a:latin typeface="Times New Roman"/>
                <a:ea typeface="Times New Roman"/>
                <a:cs typeface="Times New Roman"/>
                <a:sym typeface="Times New Roman"/>
              </a:rPr>
              <a:t>3 cloves garlic, minced</a:t>
            </a:r>
            <a:endParaRPr sz="1200" b="1">
              <a:solidFill>
                <a:srgbClr val="FF0000"/>
              </a:solidFill>
              <a:highlight>
                <a:srgbClr val="F79646"/>
              </a:highlight>
              <a:latin typeface="Times New Roman"/>
              <a:ea typeface="Times New Roman"/>
              <a:cs typeface="Times New Roman"/>
              <a:sym typeface="Times New Roman"/>
            </a:endParaRPr>
          </a:p>
          <a:p>
            <a:pPr marL="457200" lvl="0" indent="-304800" algn="l" rtl="0">
              <a:spcBef>
                <a:spcPts val="0"/>
              </a:spcBef>
              <a:spcAft>
                <a:spcPts val="0"/>
              </a:spcAft>
              <a:buClr>
                <a:srgbClr val="FF0000"/>
              </a:buClr>
              <a:buSzPts val="1200"/>
              <a:buChar char="●"/>
            </a:pPr>
            <a:r>
              <a:rPr lang="hr" sz="1200" b="1">
                <a:solidFill>
                  <a:srgbClr val="FF0000"/>
                </a:solidFill>
                <a:highlight>
                  <a:srgbClr val="F79646"/>
                </a:highlight>
                <a:latin typeface="Times New Roman"/>
                <a:ea typeface="Times New Roman"/>
                <a:cs typeface="Times New Roman"/>
                <a:sym typeface="Times New Roman"/>
              </a:rPr>
              <a:t>2 cups (480 ml) of vegetable broth</a:t>
            </a:r>
            <a:endParaRPr sz="1200" b="1">
              <a:solidFill>
                <a:srgbClr val="FF0000"/>
              </a:solidFill>
              <a:highlight>
                <a:srgbClr val="F79646"/>
              </a:highlight>
              <a:latin typeface="Times New Roman"/>
              <a:ea typeface="Times New Roman"/>
              <a:cs typeface="Times New Roman"/>
              <a:sym typeface="Times New Roman"/>
            </a:endParaRPr>
          </a:p>
          <a:p>
            <a:pPr marL="457200" lvl="0" indent="-304800" algn="l" rtl="0">
              <a:spcBef>
                <a:spcPts val="0"/>
              </a:spcBef>
              <a:spcAft>
                <a:spcPts val="0"/>
              </a:spcAft>
              <a:buClr>
                <a:srgbClr val="FF0000"/>
              </a:buClr>
              <a:buSzPts val="1200"/>
              <a:buChar char="●"/>
            </a:pPr>
            <a:r>
              <a:rPr lang="hr" sz="1200" b="1">
                <a:solidFill>
                  <a:srgbClr val="FF0000"/>
                </a:solidFill>
                <a:highlight>
                  <a:srgbClr val="F79646"/>
                </a:highlight>
                <a:latin typeface="Times New Roman"/>
                <a:ea typeface="Times New Roman"/>
                <a:cs typeface="Times New Roman"/>
                <a:sym typeface="Times New Roman"/>
              </a:rPr>
              <a:t>1 cup (240 ml) of light coconut milk</a:t>
            </a:r>
            <a:endParaRPr sz="1200" b="1">
              <a:solidFill>
                <a:srgbClr val="FF0000"/>
              </a:solidFill>
              <a:highlight>
                <a:srgbClr val="F79646"/>
              </a:highlight>
              <a:latin typeface="Times New Roman"/>
              <a:ea typeface="Times New Roman"/>
              <a:cs typeface="Times New Roman"/>
              <a:sym typeface="Times New Roman"/>
            </a:endParaRPr>
          </a:p>
          <a:p>
            <a:pPr marL="457200" lvl="0" indent="-304800" algn="l" rtl="0">
              <a:spcBef>
                <a:spcPts val="0"/>
              </a:spcBef>
              <a:spcAft>
                <a:spcPts val="0"/>
              </a:spcAft>
              <a:buClr>
                <a:srgbClr val="FF0000"/>
              </a:buClr>
              <a:buSzPts val="1200"/>
              <a:buChar char="●"/>
            </a:pPr>
            <a:r>
              <a:rPr lang="hr" sz="1200" b="1">
                <a:solidFill>
                  <a:srgbClr val="FF0000"/>
                </a:solidFill>
                <a:highlight>
                  <a:srgbClr val="F79646"/>
                </a:highlight>
                <a:latin typeface="Times New Roman"/>
                <a:ea typeface="Times New Roman"/>
                <a:cs typeface="Times New Roman"/>
                <a:sym typeface="Times New Roman"/>
              </a:rPr>
              <a:t>2 Tbsp of honey</a:t>
            </a:r>
            <a:endParaRPr sz="1200" b="1">
              <a:solidFill>
                <a:srgbClr val="FF0000"/>
              </a:solidFill>
              <a:highlight>
                <a:srgbClr val="F79646"/>
              </a:highlight>
              <a:latin typeface="Times New Roman"/>
              <a:ea typeface="Times New Roman"/>
              <a:cs typeface="Times New Roman"/>
              <a:sym typeface="Times New Roman"/>
            </a:endParaRPr>
          </a:p>
          <a:p>
            <a:pPr marL="457200" lvl="0" indent="-298450" algn="l" rtl="0">
              <a:spcBef>
                <a:spcPts val="0"/>
              </a:spcBef>
              <a:spcAft>
                <a:spcPts val="0"/>
              </a:spcAft>
              <a:buClr>
                <a:srgbClr val="FF0000"/>
              </a:buClr>
              <a:buSzPts val="1100"/>
              <a:buChar char="●"/>
            </a:pPr>
            <a:r>
              <a:rPr lang="hr" sz="1200" b="1">
                <a:solidFill>
                  <a:srgbClr val="FF0000"/>
                </a:solidFill>
                <a:highlight>
                  <a:srgbClr val="F79646"/>
                </a:highlight>
                <a:latin typeface="Times New Roman"/>
                <a:ea typeface="Times New Roman"/>
                <a:cs typeface="Times New Roman"/>
                <a:sym typeface="Times New Roman"/>
              </a:rPr>
              <a:t>1/4 tsp each sea salt, black pepper,</a:t>
            </a:r>
            <a:endParaRPr sz="1200" b="1">
              <a:solidFill>
                <a:srgbClr val="FF0000"/>
              </a:solidFill>
              <a:highlight>
                <a:srgbClr val="F79646"/>
              </a:highlight>
              <a:latin typeface="Times New Roman"/>
              <a:ea typeface="Times New Roman"/>
              <a:cs typeface="Times New Roman"/>
              <a:sym typeface="Times New Roman"/>
            </a:endParaRPr>
          </a:p>
          <a:p>
            <a:pPr marL="457200" lvl="0" indent="0" algn="l" rtl="0">
              <a:spcBef>
                <a:spcPts val="0"/>
              </a:spcBef>
              <a:spcAft>
                <a:spcPts val="0"/>
              </a:spcAft>
              <a:buNone/>
            </a:pPr>
            <a:r>
              <a:rPr lang="hr" sz="1200" b="1">
                <a:solidFill>
                  <a:srgbClr val="FF0000"/>
                </a:solidFill>
                <a:highlight>
                  <a:srgbClr val="F79646"/>
                </a:highlight>
                <a:latin typeface="Times New Roman"/>
                <a:ea typeface="Times New Roman"/>
                <a:cs typeface="Times New Roman"/>
                <a:sym typeface="Times New Roman"/>
              </a:rPr>
              <a:t>cinnamon, sesam seed</a:t>
            </a:r>
            <a:r>
              <a:rPr lang="hr" sz="1600" b="1">
                <a:solidFill>
                  <a:srgbClr val="FF0000"/>
                </a:solidFill>
                <a:highlight>
                  <a:srgbClr val="F79646"/>
                </a:highlight>
                <a:latin typeface="Times New Roman"/>
                <a:ea typeface="Times New Roman"/>
                <a:cs typeface="Times New Roman"/>
                <a:sym typeface="Times New Roman"/>
              </a:rPr>
              <a:t>s</a:t>
            </a:r>
            <a:endParaRPr sz="1600" b="1">
              <a:solidFill>
                <a:srgbClr val="FF0000"/>
              </a:solidFill>
              <a:highlight>
                <a:srgbClr val="F79646"/>
              </a:highlight>
              <a:latin typeface="Times New Roman"/>
              <a:ea typeface="Times New Roman"/>
              <a:cs typeface="Times New Roman"/>
              <a:sym typeface="Times New Roman"/>
            </a:endParaRPr>
          </a:p>
          <a:p>
            <a:pPr marL="0" lvl="0" indent="0" algn="l" rtl="0">
              <a:spcBef>
                <a:spcPts val="0"/>
              </a:spcBef>
              <a:spcAft>
                <a:spcPts val="1600"/>
              </a:spcAft>
              <a:buNone/>
            </a:pPr>
            <a:endParaRPr/>
          </a:p>
        </p:txBody>
      </p:sp>
      <p:sp>
        <p:nvSpPr>
          <p:cNvPr id="69" name="Google Shape;69;p15"/>
          <p:cNvSpPr txBox="1"/>
          <p:nvPr/>
        </p:nvSpPr>
        <p:spPr>
          <a:xfrm>
            <a:off x="3663975" y="433800"/>
            <a:ext cx="5252100" cy="438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hr" sz="1200" b="1" i="1">
                <a:solidFill>
                  <a:srgbClr val="E36C0A"/>
                </a:solidFill>
                <a:highlight>
                  <a:srgbClr val="FFFF00"/>
                </a:highlight>
              </a:rPr>
              <a:t>Instructions</a:t>
            </a:r>
            <a:endParaRPr sz="1200" b="1" i="1">
              <a:solidFill>
                <a:srgbClr val="E36C0A"/>
              </a:solidFill>
              <a:highlight>
                <a:srgbClr val="FFFF00"/>
              </a:highlight>
            </a:endParaRPr>
          </a:p>
          <a:p>
            <a:pPr marL="457200" lvl="0" indent="-228600" algn="l" rtl="0">
              <a:lnSpc>
                <a:spcPct val="115000"/>
              </a:lnSpc>
              <a:spcBef>
                <a:spcPts val="0"/>
              </a:spcBef>
              <a:spcAft>
                <a:spcPts val="0"/>
              </a:spcAft>
              <a:buClr>
                <a:schemeClr val="dk1"/>
              </a:buClr>
              <a:buSzPts val="1100"/>
              <a:buFont typeface="Arial"/>
              <a:buNone/>
            </a:pPr>
            <a:r>
              <a:rPr lang="hr" sz="1200" b="1">
                <a:solidFill>
                  <a:srgbClr val="FF0000"/>
                </a:solidFill>
                <a:highlight>
                  <a:srgbClr val="F79646"/>
                </a:highlight>
                <a:latin typeface="Times New Roman"/>
                <a:ea typeface="Times New Roman"/>
                <a:cs typeface="Times New Roman"/>
                <a:sym typeface="Times New Roman"/>
              </a:rPr>
              <a:t>1.</a:t>
            </a:r>
            <a:r>
              <a:rPr lang="hr" sz="1200">
                <a:solidFill>
                  <a:srgbClr val="FF0000"/>
                </a:solidFill>
                <a:highlight>
                  <a:srgbClr val="F79646"/>
                </a:highlight>
                <a:latin typeface="Times New Roman"/>
                <a:ea typeface="Times New Roman"/>
                <a:cs typeface="Times New Roman"/>
                <a:sym typeface="Times New Roman"/>
              </a:rPr>
              <a:t>    </a:t>
            </a:r>
            <a:r>
              <a:rPr lang="hr" sz="1200" b="1">
                <a:solidFill>
                  <a:srgbClr val="FF0000"/>
                </a:solidFill>
                <a:highlight>
                  <a:srgbClr val="F79646"/>
                </a:highlight>
                <a:latin typeface="Times New Roman"/>
                <a:ea typeface="Times New Roman"/>
                <a:cs typeface="Times New Roman"/>
                <a:sym typeface="Times New Roman"/>
              </a:rPr>
              <a:t>Preheat oven to 176 C and line a baking sheet with parchment paper.</a:t>
            </a:r>
            <a:endParaRPr sz="1200" b="1">
              <a:solidFill>
                <a:srgbClr val="FF0000"/>
              </a:solidFill>
              <a:highlight>
                <a:srgbClr val="F79646"/>
              </a:highlight>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hr" sz="1200" b="1">
                <a:solidFill>
                  <a:srgbClr val="FF0000"/>
                </a:solidFill>
                <a:highlight>
                  <a:srgbClr val="F79646"/>
                </a:highlight>
                <a:latin typeface="Times New Roman"/>
                <a:ea typeface="Times New Roman"/>
                <a:cs typeface="Times New Roman"/>
                <a:sym typeface="Times New Roman"/>
              </a:rPr>
              <a:t>2.</a:t>
            </a:r>
            <a:r>
              <a:rPr lang="hr" sz="1200">
                <a:solidFill>
                  <a:srgbClr val="FF0000"/>
                </a:solidFill>
                <a:highlight>
                  <a:srgbClr val="F79646"/>
                </a:highlight>
                <a:latin typeface="Times New Roman"/>
                <a:ea typeface="Times New Roman"/>
                <a:cs typeface="Times New Roman"/>
                <a:sym typeface="Times New Roman"/>
              </a:rPr>
              <a:t>    </a:t>
            </a:r>
            <a:r>
              <a:rPr lang="hr" sz="1200" b="1">
                <a:solidFill>
                  <a:srgbClr val="FF0000"/>
                </a:solidFill>
                <a:highlight>
                  <a:srgbClr val="F79646"/>
                </a:highlight>
                <a:latin typeface="Times New Roman"/>
                <a:ea typeface="Times New Roman"/>
                <a:cs typeface="Times New Roman"/>
                <a:sym typeface="Times New Roman"/>
              </a:rPr>
              <a:t>Cut off the tops of 2 sugar pumpkins and then halve them. Use a sharp spoon to scrape out all of the seeds and strings.</a:t>
            </a:r>
            <a:endParaRPr sz="1200" b="1">
              <a:solidFill>
                <a:srgbClr val="FF0000"/>
              </a:solidFill>
              <a:highlight>
                <a:srgbClr val="F79646"/>
              </a:highlight>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hr" sz="1200" b="1">
                <a:solidFill>
                  <a:srgbClr val="FF0000"/>
                </a:solidFill>
                <a:highlight>
                  <a:srgbClr val="F79646"/>
                </a:highlight>
                <a:latin typeface="Times New Roman"/>
                <a:ea typeface="Times New Roman"/>
                <a:cs typeface="Times New Roman"/>
                <a:sym typeface="Times New Roman"/>
              </a:rPr>
              <a:t>3.</a:t>
            </a:r>
            <a:r>
              <a:rPr lang="hr" sz="1200">
                <a:solidFill>
                  <a:srgbClr val="FF0000"/>
                </a:solidFill>
                <a:highlight>
                  <a:srgbClr val="F79646"/>
                </a:highlight>
                <a:latin typeface="Times New Roman"/>
                <a:ea typeface="Times New Roman"/>
                <a:cs typeface="Times New Roman"/>
                <a:sym typeface="Times New Roman"/>
              </a:rPr>
              <a:t>    </a:t>
            </a:r>
            <a:r>
              <a:rPr lang="hr" sz="1200" b="1">
                <a:solidFill>
                  <a:srgbClr val="FF0000"/>
                </a:solidFill>
                <a:highlight>
                  <a:srgbClr val="F79646"/>
                </a:highlight>
                <a:latin typeface="Times New Roman"/>
                <a:ea typeface="Times New Roman"/>
                <a:cs typeface="Times New Roman"/>
                <a:sym typeface="Times New Roman"/>
              </a:rPr>
              <a:t>Brush the flesh with oil and place face down on the baking sheet. Bake for 45-50 minutes. Remove from the oven, let cool for 10 minutes, then peel away skin and set pumpkin aside.</a:t>
            </a:r>
            <a:endParaRPr sz="1200" b="1">
              <a:solidFill>
                <a:srgbClr val="FF0000"/>
              </a:solidFill>
              <a:highlight>
                <a:srgbClr val="F79646"/>
              </a:highlight>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hr" sz="1200" b="1">
                <a:solidFill>
                  <a:srgbClr val="FF0000"/>
                </a:solidFill>
                <a:highlight>
                  <a:srgbClr val="F79646"/>
                </a:highlight>
                <a:latin typeface="Times New Roman"/>
                <a:ea typeface="Times New Roman"/>
                <a:cs typeface="Times New Roman"/>
                <a:sym typeface="Times New Roman"/>
              </a:rPr>
              <a:t>4.</a:t>
            </a:r>
            <a:r>
              <a:rPr lang="hr" sz="1200">
                <a:solidFill>
                  <a:srgbClr val="FF0000"/>
                </a:solidFill>
                <a:highlight>
                  <a:srgbClr val="F79646"/>
                </a:highlight>
                <a:latin typeface="Times New Roman"/>
                <a:ea typeface="Times New Roman"/>
                <a:cs typeface="Times New Roman"/>
                <a:sym typeface="Times New Roman"/>
              </a:rPr>
              <a:t>    </a:t>
            </a:r>
            <a:r>
              <a:rPr lang="hr" sz="1200" b="1">
                <a:solidFill>
                  <a:srgbClr val="FF0000"/>
                </a:solidFill>
                <a:highlight>
                  <a:srgbClr val="F79646"/>
                </a:highlight>
                <a:latin typeface="Times New Roman"/>
                <a:ea typeface="Times New Roman"/>
                <a:cs typeface="Times New Roman"/>
                <a:sym typeface="Times New Roman"/>
              </a:rPr>
              <a:t>To a large saucepan over medium heat add 1 Tbsp olive oil, shallot and garlic. Cook for 2-3 minutes, or until slightly browned and translucent. Turn down heat if cooking too quickly.</a:t>
            </a:r>
            <a:endParaRPr sz="1200" b="1">
              <a:solidFill>
                <a:srgbClr val="FF0000"/>
              </a:solidFill>
              <a:highlight>
                <a:srgbClr val="F79646"/>
              </a:highlight>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hr" sz="1200" b="1">
                <a:solidFill>
                  <a:srgbClr val="FF0000"/>
                </a:solidFill>
                <a:highlight>
                  <a:srgbClr val="F79646"/>
                </a:highlight>
                <a:latin typeface="Times New Roman"/>
                <a:ea typeface="Times New Roman"/>
                <a:cs typeface="Times New Roman"/>
                <a:sym typeface="Times New Roman"/>
              </a:rPr>
              <a:t>5.</a:t>
            </a:r>
            <a:r>
              <a:rPr lang="hr" sz="1200">
                <a:solidFill>
                  <a:srgbClr val="FF0000"/>
                </a:solidFill>
                <a:highlight>
                  <a:srgbClr val="F79646"/>
                </a:highlight>
                <a:latin typeface="Times New Roman"/>
                <a:ea typeface="Times New Roman"/>
                <a:cs typeface="Times New Roman"/>
                <a:sym typeface="Times New Roman"/>
              </a:rPr>
              <a:t>    </a:t>
            </a:r>
            <a:r>
              <a:rPr lang="hr" sz="1200" b="1">
                <a:solidFill>
                  <a:srgbClr val="FF0000"/>
                </a:solidFill>
                <a:highlight>
                  <a:srgbClr val="F79646"/>
                </a:highlight>
                <a:latin typeface="Times New Roman"/>
                <a:ea typeface="Times New Roman"/>
                <a:cs typeface="Times New Roman"/>
                <a:sym typeface="Times New Roman"/>
              </a:rPr>
              <a:t>Add remaining ingredients, including the pumpkin, and bring to a simmer.</a:t>
            </a:r>
            <a:endParaRPr sz="1200" b="1">
              <a:solidFill>
                <a:srgbClr val="FF0000"/>
              </a:solidFill>
              <a:highlight>
                <a:srgbClr val="F79646"/>
              </a:highlight>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hr" sz="1200" b="1">
                <a:solidFill>
                  <a:srgbClr val="FF0000"/>
                </a:solidFill>
                <a:highlight>
                  <a:srgbClr val="F79646"/>
                </a:highlight>
                <a:latin typeface="Times New Roman"/>
                <a:ea typeface="Times New Roman"/>
                <a:cs typeface="Times New Roman"/>
                <a:sym typeface="Times New Roman"/>
              </a:rPr>
              <a:t>6.</a:t>
            </a:r>
            <a:r>
              <a:rPr lang="hr" sz="1200">
                <a:solidFill>
                  <a:srgbClr val="FF0000"/>
                </a:solidFill>
                <a:highlight>
                  <a:srgbClr val="F79646"/>
                </a:highlight>
                <a:latin typeface="Times New Roman"/>
                <a:ea typeface="Times New Roman"/>
                <a:cs typeface="Times New Roman"/>
                <a:sym typeface="Times New Roman"/>
              </a:rPr>
              <a:t>    </a:t>
            </a:r>
            <a:r>
              <a:rPr lang="hr" sz="1200" b="1">
                <a:solidFill>
                  <a:srgbClr val="FF0000"/>
                </a:solidFill>
                <a:highlight>
                  <a:srgbClr val="F79646"/>
                </a:highlight>
                <a:latin typeface="Times New Roman"/>
                <a:ea typeface="Times New Roman"/>
                <a:cs typeface="Times New Roman"/>
                <a:sym typeface="Times New Roman"/>
              </a:rPr>
              <a:t>Use a blender to puree the soup. Pour mixture back into pot.</a:t>
            </a:r>
            <a:endParaRPr sz="1200" b="1">
              <a:solidFill>
                <a:srgbClr val="FF0000"/>
              </a:solidFill>
              <a:highlight>
                <a:srgbClr val="F79646"/>
              </a:highlight>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hr" sz="1200" b="1">
                <a:solidFill>
                  <a:srgbClr val="FF0000"/>
                </a:solidFill>
                <a:highlight>
                  <a:srgbClr val="F79646"/>
                </a:highlight>
                <a:latin typeface="Times New Roman"/>
                <a:ea typeface="Times New Roman"/>
                <a:cs typeface="Times New Roman"/>
                <a:sym typeface="Times New Roman"/>
              </a:rPr>
              <a:t>7.</a:t>
            </a:r>
            <a:r>
              <a:rPr lang="hr" sz="1200">
                <a:solidFill>
                  <a:srgbClr val="FF0000"/>
                </a:solidFill>
                <a:highlight>
                  <a:srgbClr val="F79646"/>
                </a:highlight>
                <a:latin typeface="Times New Roman"/>
                <a:ea typeface="Times New Roman"/>
                <a:cs typeface="Times New Roman"/>
                <a:sym typeface="Times New Roman"/>
              </a:rPr>
              <a:t>    </a:t>
            </a:r>
            <a:r>
              <a:rPr lang="hr" sz="1200" b="1">
                <a:solidFill>
                  <a:srgbClr val="FF0000"/>
                </a:solidFill>
                <a:highlight>
                  <a:srgbClr val="F79646"/>
                </a:highlight>
                <a:latin typeface="Times New Roman"/>
                <a:ea typeface="Times New Roman"/>
                <a:cs typeface="Times New Roman"/>
                <a:sym typeface="Times New Roman"/>
              </a:rPr>
              <a:t>Continue cooking over medium-low heat for 5-10 minutes and taste and adjust seasonings as needed.</a:t>
            </a:r>
            <a:endParaRPr sz="1200" b="1">
              <a:solidFill>
                <a:srgbClr val="FF0000"/>
              </a:solidFill>
              <a:highlight>
                <a:srgbClr val="F79646"/>
              </a:highlight>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hr" sz="1200" b="1">
                <a:solidFill>
                  <a:srgbClr val="FF0000"/>
                </a:solidFill>
                <a:highlight>
                  <a:srgbClr val="F79646"/>
                </a:highlight>
              </a:rPr>
              <a:t>8.</a:t>
            </a:r>
            <a:r>
              <a:rPr lang="hr" sz="1200">
                <a:solidFill>
                  <a:srgbClr val="FF0000"/>
                </a:solidFill>
                <a:highlight>
                  <a:srgbClr val="F79646"/>
                </a:highlight>
              </a:rPr>
              <a:t>	</a:t>
            </a:r>
            <a:r>
              <a:rPr lang="hr" sz="1200" b="1">
                <a:solidFill>
                  <a:srgbClr val="FF0000"/>
                </a:solidFill>
                <a:highlight>
                  <a:srgbClr val="F79646"/>
                </a:highlight>
                <a:latin typeface="Times New Roman"/>
                <a:ea typeface="Times New Roman"/>
                <a:cs typeface="Times New Roman"/>
                <a:sym typeface="Times New Roman"/>
              </a:rPr>
              <a:t> Add sesam seeds and add a pinch of salt and cover to steam.</a:t>
            </a:r>
            <a:endParaRPr sz="1200" b="1">
              <a:solidFill>
                <a:srgbClr val="FF0000"/>
              </a:solidFill>
              <a:highlight>
                <a:srgbClr val="F79646"/>
              </a:highlight>
              <a:latin typeface="Times New Roman"/>
              <a:ea typeface="Times New Roman"/>
              <a:cs typeface="Times New Roman"/>
              <a:sym typeface="Times New Roman"/>
            </a:endParaRPr>
          </a:p>
          <a:p>
            <a:pPr marL="457200" lvl="0" indent="-228600" algn="l" rtl="0">
              <a:lnSpc>
                <a:spcPct val="115000"/>
              </a:lnSpc>
              <a:spcBef>
                <a:spcPts val="0"/>
              </a:spcBef>
              <a:spcAft>
                <a:spcPts val="0"/>
              </a:spcAft>
              <a:buNone/>
            </a:pPr>
            <a:r>
              <a:rPr lang="hr" sz="1200" b="1">
                <a:solidFill>
                  <a:srgbClr val="FF0000"/>
                </a:solidFill>
                <a:highlight>
                  <a:srgbClr val="F79646"/>
                </a:highlight>
              </a:rPr>
              <a:t>9.</a:t>
            </a:r>
            <a:r>
              <a:rPr lang="hr" sz="1200">
                <a:solidFill>
                  <a:srgbClr val="FF0000"/>
                </a:solidFill>
                <a:highlight>
                  <a:srgbClr val="F79646"/>
                </a:highlight>
              </a:rPr>
              <a:t>	</a:t>
            </a:r>
            <a:r>
              <a:rPr lang="hr" sz="1200" b="1">
                <a:solidFill>
                  <a:srgbClr val="FF0000"/>
                </a:solidFill>
                <a:highlight>
                  <a:srgbClr val="F79646"/>
                </a:highlight>
                <a:latin typeface="Times New Roman"/>
                <a:ea typeface="Times New Roman"/>
                <a:cs typeface="Times New Roman"/>
                <a:sym typeface="Times New Roman"/>
              </a:rPr>
              <a:t>Enjoy your tasty autumn soup!</a:t>
            </a:r>
            <a:endParaRPr sz="1200" b="1">
              <a:solidFill>
                <a:srgbClr val="FF0000"/>
              </a:solidFill>
              <a:highlight>
                <a:srgbClr val="F79646"/>
              </a:highlight>
              <a:latin typeface="Times New Roman"/>
              <a:ea typeface="Times New Roman"/>
              <a:cs typeface="Times New Roman"/>
              <a:sym typeface="Times New Roman"/>
            </a:endParaRPr>
          </a:p>
          <a:p>
            <a:pPr marL="228600" lvl="0" indent="0" algn="l" rtl="0">
              <a:lnSpc>
                <a:spcPct val="115000"/>
              </a:lnSpc>
              <a:spcBef>
                <a:spcPts val="0"/>
              </a:spcBef>
              <a:spcAft>
                <a:spcPts val="0"/>
              </a:spcAft>
              <a:buClr>
                <a:schemeClr val="dk1"/>
              </a:buClr>
              <a:buSzPts val="1100"/>
              <a:buFont typeface="Arial"/>
              <a:buNone/>
            </a:pPr>
            <a:endParaRPr sz="1200" b="1">
              <a:solidFill>
                <a:srgbClr val="FF0000"/>
              </a:solidFill>
              <a:highlight>
                <a:srgbClr val="F79646"/>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200" b="1" i="1">
                <a:solidFill>
                  <a:srgbClr val="E36C0A"/>
                </a:solidFill>
                <a:highlight>
                  <a:srgbClr val="FFFF00"/>
                </a:highlight>
              </a:rPr>
              <a:t>                                                     Liza Shliakhetko and Nastia Cho</a:t>
            </a:r>
            <a:endParaRPr sz="1200" b="1" i="1">
              <a:solidFill>
                <a:srgbClr val="E36C0A"/>
              </a:solidFill>
              <a:highlight>
                <a:srgbClr val="FFFF00"/>
              </a:highlight>
            </a:endParaRPr>
          </a:p>
          <a:p>
            <a:pPr marL="0" lvl="0" indent="0" algn="l" rtl="0">
              <a:spcBef>
                <a:spcPts val="0"/>
              </a:spcBef>
              <a:spcAft>
                <a:spcPts val="0"/>
              </a:spcAft>
              <a:buNone/>
            </a:pPr>
            <a:r>
              <a:rPr lang="hr" sz="1200" b="1" i="1">
                <a:solidFill>
                  <a:srgbClr val="E36C0A"/>
                </a:solidFill>
              </a:rPr>
              <a:t>                         	            Cherkasy  Collegium “Berehynia” (Ukraine)</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257475" y="232375"/>
            <a:ext cx="8712600" cy="4632300"/>
          </a:xfrm>
          <a:prstGeom prst="rect">
            <a:avLst/>
          </a:prstGeom>
          <a:solidFill>
            <a:srgbClr val="F1C232"/>
          </a:solidFill>
        </p:spPr>
        <p:txBody>
          <a:bodyPr spcFirstLastPara="1" wrap="square" lIns="91425" tIns="91425" rIns="91425" bIns="91425" anchor="t" anchorCtr="0">
            <a:noAutofit/>
          </a:bodyPr>
          <a:lstStyle/>
          <a:p>
            <a:pPr marL="0" lvl="0" indent="0" algn="l" rtl="0">
              <a:spcBef>
                <a:spcPts val="0"/>
              </a:spcBef>
              <a:spcAft>
                <a:spcPts val="0"/>
              </a:spcAft>
              <a:buNone/>
            </a:pPr>
            <a:r>
              <a:rPr lang="hr" sz="1200">
                <a:solidFill>
                  <a:schemeClr val="dk1"/>
                </a:solidFill>
              </a:rPr>
              <a:t>HALLOWEEN PIZZA</a:t>
            </a:r>
            <a:endParaRPr sz="1200">
              <a:solidFill>
                <a:schemeClr val="dk1"/>
              </a:solidFill>
            </a:endParaRPr>
          </a:p>
          <a:p>
            <a:pPr marL="0" lvl="0" indent="0" algn="l" rtl="0">
              <a:spcBef>
                <a:spcPts val="1600"/>
              </a:spcBef>
              <a:spcAft>
                <a:spcPts val="0"/>
              </a:spcAft>
              <a:buClr>
                <a:schemeClr val="dk1"/>
              </a:buClr>
              <a:buSzPts val="1100"/>
              <a:buFont typeface="Arial"/>
              <a:buNone/>
            </a:pPr>
            <a:r>
              <a:rPr lang="hr" sz="1050">
                <a:solidFill>
                  <a:schemeClr val="dk1"/>
                </a:solidFill>
                <a:latin typeface="Roboto"/>
                <a:ea typeface="Roboto"/>
                <a:cs typeface="Roboto"/>
                <a:sym typeface="Roboto"/>
              </a:rPr>
              <a:t>Ingredients (for 4 people):</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 </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 Pizza dough</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 250 g of minced meat</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 100 ml sauces</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 50 g of corn</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 25 ml of water</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 100 g of grated cheese</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 yellow and green peppers, sliced ​​black olives, mini tomato slices</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 salt, pepper</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 </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Preparation:</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 </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Heat the oven to 230 degrees. Grate the baking sheet and spread the pizza dough on the sheet. In a pan, fry the beef until it reaches the brown color. Add salsa, corn and water. After everything is finished, remove from the fire and arrange for a pizza dough. Spread with the cheese and then stuff the other ingredients. Bake 15-20 minutes. </a:t>
            </a: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hr" sz="1050">
                <a:solidFill>
                  <a:schemeClr val="dk1"/>
                </a:solidFill>
                <a:latin typeface="Roboto"/>
                <a:ea typeface="Roboto"/>
                <a:cs typeface="Roboto"/>
                <a:sym typeface="Roboto"/>
              </a:rPr>
              <a:t> </a:t>
            </a:r>
            <a:endParaRPr sz="1050">
              <a:solidFill>
                <a:schemeClr val="dk1"/>
              </a:solidFill>
              <a:latin typeface="Roboto"/>
              <a:ea typeface="Roboto"/>
              <a:cs typeface="Roboto"/>
              <a:sym typeface="Roboto"/>
            </a:endParaRPr>
          </a:p>
          <a:p>
            <a:pPr marL="0" lvl="0" indent="0" algn="l" rtl="0">
              <a:spcBef>
                <a:spcPts val="0"/>
              </a:spcBef>
              <a:spcAft>
                <a:spcPts val="1600"/>
              </a:spcAft>
              <a:buNone/>
            </a:pPr>
            <a:endParaRPr sz="1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body" idx="1"/>
          </p:nvPr>
        </p:nvSpPr>
        <p:spPr>
          <a:xfrm>
            <a:off x="311700" y="147175"/>
            <a:ext cx="8520600" cy="48570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hr" sz="2400">
                <a:solidFill>
                  <a:srgbClr val="333333"/>
                </a:solidFill>
                <a:highlight>
                  <a:srgbClr val="F2EDE3"/>
                </a:highlight>
                <a:latin typeface="Times New Roman"/>
                <a:ea typeface="Times New Roman"/>
                <a:cs typeface="Times New Roman"/>
                <a:sym typeface="Times New Roman"/>
              </a:rPr>
              <a:t>   </a:t>
            </a:r>
            <a:r>
              <a:rPr lang="hr" sz="2400">
                <a:solidFill>
                  <a:srgbClr val="663300"/>
                </a:solidFill>
                <a:highlight>
                  <a:srgbClr val="F2EDE3"/>
                </a:highlight>
              </a:rPr>
              <a:t>Chocolate  cookies  'Spiders’</a:t>
            </a:r>
            <a:endParaRPr sz="2400">
              <a:solidFill>
                <a:srgbClr val="663300"/>
              </a:solidFill>
              <a:highlight>
                <a:srgbClr val="F2EDE3"/>
              </a:highlight>
            </a:endParaRPr>
          </a:p>
          <a:p>
            <a:pPr marL="0" lvl="0" indent="0" algn="l" rtl="0">
              <a:spcBef>
                <a:spcPts val="800"/>
              </a:spcBef>
              <a:spcAft>
                <a:spcPts val="0"/>
              </a:spcAft>
              <a:buClr>
                <a:schemeClr val="dk1"/>
              </a:buClr>
              <a:buSzPts val="1100"/>
              <a:buFont typeface="Arial"/>
              <a:buNone/>
            </a:pPr>
            <a:r>
              <a:rPr lang="hr" u="sng">
                <a:solidFill>
                  <a:srgbClr val="663300"/>
                </a:solidFill>
                <a:highlight>
                  <a:srgbClr val="FFFFFF"/>
                </a:highlight>
                <a:latin typeface="Times New Roman"/>
                <a:ea typeface="Times New Roman"/>
                <a:cs typeface="Times New Roman"/>
                <a:sym typeface="Times New Roman"/>
              </a:rPr>
              <a:t>Ingredients</a:t>
            </a:r>
            <a:endParaRPr u="sng">
              <a:solidFill>
                <a:srgbClr val="663300"/>
              </a:solidFill>
              <a:highlight>
                <a:srgbClr val="FFFFFF"/>
              </a:highlight>
              <a:latin typeface="Times New Roman"/>
              <a:ea typeface="Times New Roman"/>
              <a:cs typeface="Times New Roman"/>
              <a:sym typeface="Times New Roman"/>
            </a:endParaRPr>
          </a:p>
          <a:p>
            <a:pPr marL="0" lvl="0" indent="-228600" algn="l" rtl="0">
              <a:spcBef>
                <a:spcPts val="1100"/>
              </a:spcBef>
              <a:spcAft>
                <a:spcPts val="0"/>
              </a:spcAft>
              <a:buClr>
                <a:schemeClr val="dk1"/>
              </a:buClr>
              <a:buSzPts val="1100"/>
              <a:buFont typeface="Arial"/>
              <a:buNone/>
            </a:pPr>
            <a:r>
              <a:rPr lang="hr" sz="1000">
                <a:solidFill>
                  <a:srgbClr val="663300"/>
                </a:solidFill>
                <a:highlight>
                  <a:srgbClr val="F1F7F7"/>
                </a:highlight>
              </a:rPr>
              <a:t>·         </a:t>
            </a:r>
            <a:r>
              <a:rPr lang="hr" sz="1100">
                <a:solidFill>
                  <a:srgbClr val="663300"/>
                </a:solidFill>
                <a:highlight>
                  <a:srgbClr val="F1F7F7"/>
                </a:highlight>
              </a:rPr>
              <a:t>200g dark or milk chocolate, broken into chunks</a:t>
            </a:r>
            <a:endParaRPr sz="1100">
              <a:solidFill>
                <a:srgbClr val="663300"/>
              </a:solidFill>
              <a:highlight>
                <a:srgbClr val="F1F7F7"/>
              </a:highlight>
            </a:endParaRPr>
          </a:p>
          <a:p>
            <a:pPr marL="0" lvl="0" indent="-228600" algn="l" rtl="0">
              <a:spcBef>
                <a:spcPts val="0"/>
              </a:spcBef>
              <a:spcAft>
                <a:spcPts val="0"/>
              </a:spcAft>
              <a:buClr>
                <a:schemeClr val="dk1"/>
              </a:buClr>
              <a:buSzPts val="1100"/>
              <a:buFont typeface="Arial"/>
              <a:buNone/>
            </a:pPr>
            <a:r>
              <a:rPr lang="hr" sz="1000">
                <a:solidFill>
                  <a:srgbClr val="663300"/>
                </a:solidFill>
                <a:highlight>
                  <a:srgbClr val="FFFFFF"/>
                </a:highlight>
              </a:rPr>
              <a:t>·         </a:t>
            </a:r>
            <a:r>
              <a:rPr lang="hr" sz="1100">
                <a:solidFill>
                  <a:srgbClr val="663300"/>
                </a:solidFill>
                <a:highlight>
                  <a:srgbClr val="FFFFFF"/>
                </a:highlight>
              </a:rPr>
              <a:t>113g pack liquorice</a:t>
            </a:r>
            <a:endParaRPr sz="1100">
              <a:solidFill>
                <a:srgbClr val="663300"/>
              </a:solidFill>
              <a:highlight>
                <a:srgbClr val="FFFFFF"/>
              </a:highlight>
            </a:endParaRPr>
          </a:p>
          <a:p>
            <a:pPr marL="0" lvl="0" indent="-228600" algn="l" rtl="0">
              <a:spcBef>
                <a:spcPts val="0"/>
              </a:spcBef>
              <a:spcAft>
                <a:spcPts val="0"/>
              </a:spcAft>
              <a:buClr>
                <a:schemeClr val="dk1"/>
              </a:buClr>
              <a:buSzPts val="1100"/>
              <a:buFont typeface="Arial"/>
              <a:buNone/>
            </a:pPr>
            <a:r>
              <a:rPr lang="hr" sz="1000">
                <a:solidFill>
                  <a:srgbClr val="663300"/>
                </a:solidFill>
                <a:highlight>
                  <a:srgbClr val="F1F7F7"/>
                </a:highlight>
              </a:rPr>
              <a:t>·         </a:t>
            </a:r>
            <a:r>
              <a:rPr lang="hr" sz="1100">
                <a:solidFill>
                  <a:srgbClr val="663300"/>
                </a:solidFill>
                <a:highlight>
                  <a:srgbClr val="F1F7F7"/>
                </a:highlight>
              </a:rPr>
              <a:t>2 x 154g packs Oreo cookies</a:t>
            </a:r>
            <a:endParaRPr sz="1100">
              <a:solidFill>
                <a:srgbClr val="663300"/>
              </a:solidFill>
              <a:highlight>
                <a:srgbClr val="F1F7F7"/>
              </a:highlight>
            </a:endParaRPr>
          </a:p>
          <a:p>
            <a:pPr marL="0" lvl="0" indent="-228600" algn="l" rtl="0">
              <a:spcBef>
                <a:spcPts val="0"/>
              </a:spcBef>
              <a:spcAft>
                <a:spcPts val="0"/>
              </a:spcAft>
              <a:buNone/>
            </a:pPr>
            <a:r>
              <a:rPr lang="hr" sz="1000">
                <a:solidFill>
                  <a:srgbClr val="663300"/>
                </a:solidFill>
                <a:highlight>
                  <a:srgbClr val="FFFFFF"/>
                </a:highlight>
              </a:rPr>
              <a:t>·         </a:t>
            </a:r>
            <a:r>
              <a:rPr lang="hr" sz="1100">
                <a:solidFill>
                  <a:srgbClr val="663300"/>
                </a:solidFill>
                <a:highlight>
                  <a:srgbClr val="FFFFFF"/>
                </a:highlight>
              </a:rPr>
              <a:t>white and black icing pens</a:t>
            </a:r>
            <a:endParaRPr sz="1100">
              <a:solidFill>
                <a:srgbClr val="663300"/>
              </a:solidFill>
              <a:highlight>
                <a:srgbClr val="FFFFFF"/>
              </a:highlight>
            </a:endParaRPr>
          </a:p>
          <a:p>
            <a:pPr marL="0" lvl="0" indent="-228600" algn="l" rtl="0">
              <a:spcBef>
                <a:spcPts val="0"/>
              </a:spcBef>
              <a:spcAft>
                <a:spcPts val="0"/>
              </a:spcAft>
              <a:buClr>
                <a:schemeClr val="dk1"/>
              </a:buClr>
              <a:buSzPts val="1100"/>
              <a:buFont typeface="Arial"/>
              <a:buNone/>
            </a:pPr>
            <a:endParaRPr sz="1100">
              <a:solidFill>
                <a:srgbClr val="663300"/>
              </a:solidFill>
              <a:highlight>
                <a:srgbClr val="FFFFFF"/>
              </a:highlight>
            </a:endParaRPr>
          </a:p>
          <a:p>
            <a:pPr marL="0" lvl="0" indent="-228600" algn="l" rtl="0">
              <a:spcBef>
                <a:spcPts val="0"/>
              </a:spcBef>
              <a:spcAft>
                <a:spcPts val="0"/>
              </a:spcAft>
              <a:buClr>
                <a:schemeClr val="dk1"/>
              </a:buClr>
              <a:buSzPts val="1100"/>
              <a:buFont typeface="Arial"/>
              <a:buNone/>
            </a:pPr>
            <a:r>
              <a:rPr lang="hr" sz="1000">
                <a:solidFill>
                  <a:srgbClr val="663300"/>
                </a:solidFill>
                <a:highlight>
                  <a:srgbClr val="FFFFFF"/>
                </a:highlight>
              </a:rPr>
              <a:t>·         </a:t>
            </a:r>
            <a:r>
              <a:rPr lang="hr" u="sng">
                <a:solidFill>
                  <a:srgbClr val="663300"/>
                </a:solidFill>
                <a:highlight>
                  <a:srgbClr val="FFFFFF"/>
                </a:highlight>
                <a:latin typeface="Times New Roman"/>
                <a:ea typeface="Times New Roman"/>
                <a:cs typeface="Times New Roman"/>
                <a:sym typeface="Times New Roman"/>
              </a:rPr>
              <a:t>Instructions</a:t>
            </a:r>
            <a:endParaRPr u="sng">
              <a:solidFill>
                <a:srgbClr val="6633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150">
                <a:solidFill>
                  <a:srgbClr val="663300"/>
                </a:solidFill>
                <a:highlight>
                  <a:srgbClr val="FFFFFF"/>
                </a:highlight>
              </a:rPr>
              <a:t>1.Melt the chocolate in a heatproof bowl over a pan of barely simmering water. Once melted, turn off the heat and leave the chocolate in the bowl to keep warm while you assemble the spiders.</a:t>
            </a:r>
            <a:endParaRPr sz="1150">
              <a:solidFill>
                <a:srgbClr val="663300"/>
              </a:solidFill>
              <a:highlight>
                <a:srgbClr val="FFFFFF"/>
              </a:highlight>
            </a:endParaRPr>
          </a:p>
          <a:p>
            <a:pPr marL="0" lvl="0" indent="0" algn="l" rtl="0">
              <a:spcBef>
                <a:spcPts val="1500"/>
              </a:spcBef>
              <a:spcAft>
                <a:spcPts val="0"/>
              </a:spcAft>
              <a:buClr>
                <a:schemeClr val="dk1"/>
              </a:buClr>
              <a:buSzPts val="1100"/>
              <a:buFont typeface="Arial"/>
              <a:buNone/>
            </a:pPr>
            <a:r>
              <a:rPr lang="hr" sz="1100">
                <a:solidFill>
                  <a:srgbClr val="663300"/>
                </a:solidFill>
                <a:highlight>
                  <a:srgbClr val="FFFFFF"/>
                </a:highlight>
              </a:rPr>
              <a:t>2.</a:t>
            </a:r>
            <a:r>
              <a:rPr lang="hr" sz="1150">
                <a:solidFill>
                  <a:srgbClr val="663300"/>
                </a:solidFill>
                <a:highlight>
                  <a:srgbClr val="FFFFFF"/>
                </a:highlight>
              </a:rPr>
              <a:t> Melt the chocolate in a heatproof bowl over a pan of barely simmering water. Once melted, turn off the heat and leave the chocolate in the bowl to keep warm while you assemble the spiders.</a:t>
            </a:r>
            <a:endParaRPr sz="1150">
              <a:solidFill>
                <a:srgbClr val="663300"/>
              </a:solidFill>
              <a:highlight>
                <a:srgbClr val="FFFFFF"/>
              </a:highlight>
            </a:endParaRPr>
          </a:p>
          <a:p>
            <a:pPr marL="0" lvl="0" indent="0" algn="l" rtl="0">
              <a:spcBef>
                <a:spcPts val="1500"/>
              </a:spcBef>
              <a:spcAft>
                <a:spcPts val="0"/>
              </a:spcAft>
              <a:buClr>
                <a:schemeClr val="dk1"/>
              </a:buClr>
              <a:buSzPts val="1100"/>
              <a:buFont typeface="Arial"/>
              <a:buNone/>
            </a:pPr>
            <a:r>
              <a:rPr lang="hr" sz="1100">
                <a:solidFill>
                  <a:srgbClr val="663300"/>
                </a:solidFill>
                <a:highlight>
                  <a:srgbClr val="FFFFFF"/>
                </a:highlight>
              </a:rPr>
              <a:t>3.</a:t>
            </a:r>
            <a:r>
              <a:rPr lang="hr" sz="1150">
                <a:solidFill>
                  <a:srgbClr val="663300"/>
                </a:solidFill>
                <a:highlight>
                  <a:srgbClr val="FFFFFF"/>
                </a:highlight>
              </a:rPr>
              <a:t> Melt the chocolate in a heatproof bowl over a pan of barely simmering water. Once melted, turn off the heat and leave the chocolate in the bowl to keep warm while you assemble the spiders.</a:t>
            </a:r>
            <a:endParaRPr sz="1150">
              <a:solidFill>
                <a:srgbClr val="663300"/>
              </a:solidFill>
              <a:highlight>
                <a:srgbClr val="FFFFFF"/>
              </a:highlight>
            </a:endParaRPr>
          </a:p>
          <a:p>
            <a:pPr marL="0" lvl="0" indent="0" algn="l" rtl="0">
              <a:spcBef>
                <a:spcPts val="1500"/>
              </a:spcBef>
              <a:spcAft>
                <a:spcPts val="0"/>
              </a:spcAft>
              <a:buNone/>
            </a:pPr>
            <a:r>
              <a:rPr lang="hr" sz="1100">
                <a:solidFill>
                  <a:srgbClr val="663300"/>
                </a:solidFill>
                <a:highlight>
                  <a:srgbClr val="FFFFFF"/>
                </a:highlight>
              </a:rPr>
              <a:t>4.</a:t>
            </a:r>
            <a:r>
              <a:rPr lang="hr" sz="1150">
                <a:solidFill>
                  <a:srgbClr val="663300"/>
                </a:solidFill>
                <a:highlight>
                  <a:srgbClr val="FFFFFF"/>
                </a:highlight>
              </a:rPr>
              <a:t> Use the icing pens to add eyes, by first blobbing two big dots of white icing on each, topped with two smaller dots of black icing.</a:t>
            </a:r>
            <a:endParaRPr/>
          </a:p>
        </p:txBody>
      </p:sp>
      <p:pic>
        <p:nvPicPr>
          <p:cNvPr id="84" name="Google Shape;84;p18"/>
          <p:cNvPicPr preferRelativeResize="0"/>
          <p:nvPr/>
        </p:nvPicPr>
        <p:blipFill>
          <a:blip r:embed="rId3">
            <a:alphaModFix/>
          </a:blip>
          <a:stretch>
            <a:fillRect/>
          </a:stretch>
        </p:blipFill>
        <p:spPr>
          <a:xfrm>
            <a:off x="5508900" y="147175"/>
            <a:ext cx="2965500" cy="2291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body" idx="1"/>
          </p:nvPr>
        </p:nvSpPr>
        <p:spPr>
          <a:xfrm>
            <a:off x="311700" y="232375"/>
            <a:ext cx="3995100" cy="474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r" sz="2200" b="1">
                <a:solidFill>
                  <a:srgbClr val="943634"/>
                </a:solidFill>
                <a:highlight>
                  <a:srgbClr val="FABF8F"/>
                </a:highlight>
                <a:latin typeface="Times New Roman"/>
                <a:ea typeface="Times New Roman"/>
                <a:cs typeface="Times New Roman"/>
                <a:sym typeface="Times New Roman"/>
              </a:rPr>
              <a:t>Carrot, Pumpkin and Turmeric Soup</a:t>
            </a:r>
            <a:endParaRPr sz="2200" b="1">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b="1">
                <a:solidFill>
                  <a:srgbClr val="943634"/>
                </a:solidFill>
                <a:highlight>
                  <a:srgbClr val="FABF8F"/>
                </a:highlight>
                <a:latin typeface="Times New Roman"/>
                <a:ea typeface="Times New Roman"/>
                <a:cs typeface="Times New Roman"/>
                <a:sym typeface="Times New Roman"/>
              </a:rPr>
              <a:t>Makes: </a:t>
            </a:r>
            <a:r>
              <a:rPr lang="hr" sz="1200">
                <a:solidFill>
                  <a:srgbClr val="943634"/>
                </a:solidFill>
                <a:highlight>
                  <a:srgbClr val="FABF8F"/>
                </a:highlight>
                <a:latin typeface="Times New Roman"/>
                <a:ea typeface="Times New Roman"/>
                <a:cs typeface="Times New Roman"/>
                <a:sym typeface="Times New Roman"/>
              </a:rPr>
              <a:t>4 bowls</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b="1">
                <a:solidFill>
                  <a:srgbClr val="943634"/>
                </a:solidFill>
                <a:highlight>
                  <a:srgbClr val="FABF8F"/>
                </a:highlight>
                <a:latin typeface="Times New Roman"/>
                <a:ea typeface="Times New Roman"/>
                <a:cs typeface="Times New Roman"/>
                <a:sym typeface="Times New Roman"/>
              </a:rPr>
              <a:t>Prep time: </a:t>
            </a:r>
            <a:r>
              <a:rPr lang="hr" sz="1200">
                <a:solidFill>
                  <a:srgbClr val="943634"/>
                </a:solidFill>
                <a:highlight>
                  <a:srgbClr val="FABF8F"/>
                </a:highlight>
                <a:latin typeface="Times New Roman"/>
                <a:ea typeface="Times New Roman"/>
                <a:cs typeface="Times New Roman"/>
                <a:sym typeface="Times New Roman"/>
              </a:rPr>
              <a:t>10 minutes</a:t>
            </a:r>
            <a:r>
              <a:rPr lang="hr" sz="1200" b="1">
                <a:solidFill>
                  <a:srgbClr val="943634"/>
                </a:solidFill>
                <a:highlight>
                  <a:srgbClr val="FABF8F"/>
                </a:highlight>
                <a:latin typeface="Times New Roman"/>
                <a:ea typeface="Times New Roman"/>
                <a:cs typeface="Times New Roman"/>
                <a:sym typeface="Times New Roman"/>
              </a:rPr>
              <a:t> Cook time: </a:t>
            </a:r>
            <a:r>
              <a:rPr lang="hr" sz="1200">
                <a:solidFill>
                  <a:srgbClr val="943634"/>
                </a:solidFill>
                <a:highlight>
                  <a:srgbClr val="FABF8F"/>
                </a:highlight>
                <a:latin typeface="Times New Roman"/>
                <a:ea typeface="Times New Roman"/>
                <a:cs typeface="Times New Roman"/>
                <a:sym typeface="Times New Roman"/>
              </a:rPr>
              <a:t>30 minutes</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1 kg pumpkin, skin removed, chopped</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4 carrots, chopped</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4 cloves garlic, crushed</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1 large piece of fresh ginger (approx 8cm), chopped</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1 knob of fresh turmeric or 2 tsp ground turmeric</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4 cups of water</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None/>
            </a:pPr>
            <a:r>
              <a:rPr lang="hr" sz="1200">
                <a:solidFill>
                  <a:srgbClr val="943634"/>
                </a:solidFill>
                <a:highlight>
                  <a:srgbClr val="FABF8F"/>
                </a:highlight>
                <a:latin typeface="Times New Roman"/>
                <a:ea typeface="Times New Roman"/>
                <a:cs typeface="Times New Roman"/>
                <a:sym typeface="Times New Roman"/>
              </a:rPr>
              <a:t>salt and pepper to season</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None/>
            </a:pPr>
            <a:r>
              <a:rPr lang="hr" sz="1200">
                <a:solidFill>
                  <a:srgbClr val="943634"/>
                </a:solidFill>
                <a:highlight>
                  <a:srgbClr val="FABF8F"/>
                </a:highlight>
                <a:latin typeface="Times New Roman"/>
                <a:ea typeface="Times New Roman"/>
                <a:cs typeface="Times New Roman"/>
                <a:sym typeface="Times New Roman"/>
              </a:rPr>
              <a:t>Place the chopped pumpkin, carrot, garlic, ginger, turmeric </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and water in a large saucepan and bring to the boil.</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None/>
            </a:pPr>
            <a:r>
              <a:rPr lang="hr" sz="1200">
                <a:solidFill>
                  <a:srgbClr val="943634"/>
                </a:solidFill>
                <a:highlight>
                  <a:srgbClr val="FABF8F"/>
                </a:highlight>
                <a:latin typeface="Times New Roman"/>
                <a:ea typeface="Times New Roman"/>
                <a:cs typeface="Times New Roman"/>
                <a:sym typeface="Times New Roman"/>
              </a:rPr>
              <a:t>Turn the heat down and simmer approximately 20-30 </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None/>
            </a:pPr>
            <a:r>
              <a:rPr lang="hr" sz="1200">
                <a:solidFill>
                  <a:srgbClr val="943634"/>
                </a:solidFill>
                <a:highlight>
                  <a:srgbClr val="FABF8F"/>
                </a:highlight>
                <a:latin typeface="Times New Roman"/>
                <a:ea typeface="Times New Roman"/>
                <a:cs typeface="Times New Roman"/>
                <a:sym typeface="Times New Roman"/>
              </a:rPr>
              <a:t>minutes until the carrots and pumpkin can be cut easily </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None/>
            </a:pPr>
            <a:r>
              <a:rPr lang="hr" sz="1200">
                <a:solidFill>
                  <a:srgbClr val="943634"/>
                </a:solidFill>
                <a:highlight>
                  <a:srgbClr val="FABF8F"/>
                </a:highlight>
                <a:latin typeface="Times New Roman"/>
                <a:ea typeface="Times New Roman"/>
                <a:cs typeface="Times New Roman"/>
                <a:sym typeface="Times New Roman"/>
              </a:rPr>
              <a:t>with a butter knife. Turn off the heat and leave to cool. </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None/>
            </a:pPr>
            <a:r>
              <a:rPr lang="hr" sz="1200">
                <a:solidFill>
                  <a:srgbClr val="943634"/>
                </a:solidFill>
                <a:highlight>
                  <a:srgbClr val="FABF8F"/>
                </a:highlight>
                <a:latin typeface="Times New Roman"/>
                <a:ea typeface="Times New Roman"/>
                <a:cs typeface="Times New Roman"/>
                <a:sym typeface="Times New Roman"/>
              </a:rPr>
              <a:t>When cool enough to handle, blend using either a stick </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blender, food processor or high speed blender until smooth.</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None/>
            </a:pPr>
            <a:r>
              <a:rPr lang="hr" sz="1200">
                <a:solidFill>
                  <a:schemeClr val="dk1"/>
                </a:solidFill>
                <a:highlight>
                  <a:srgbClr val="FABF8F"/>
                </a:highlight>
              </a:rPr>
              <a:t> </a:t>
            </a:r>
            <a:r>
              <a:rPr lang="hr" sz="1200" b="1" i="1">
                <a:solidFill>
                  <a:srgbClr val="943634"/>
                </a:solidFill>
              </a:rPr>
              <a:t>Ilona Kozulia, Cherkasy Collegium ‘Berehynia’, Ukraine</a:t>
            </a:r>
            <a:endParaRPr sz="1200"/>
          </a:p>
        </p:txBody>
      </p:sp>
      <p:sp>
        <p:nvSpPr>
          <p:cNvPr id="90" name="Google Shape;90;p19"/>
          <p:cNvSpPr txBox="1"/>
          <p:nvPr/>
        </p:nvSpPr>
        <p:spPr>
          <a:xfrm>
            <a:off x="4244950" y="274975"/>
            <a:ext cx="4810500" cy="486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hr" sz="1200" b="1">
                <a:solidFill>
                  <a:srgbClr val="943634"/>
                </a:solidFill>
                <a:highlight>
                  <a:srgbClr val="FABF8F"/>
                </a:highlight>
                <a:latin typeface="Times New Roman"/>
                <a:ea typeface="Times New Roman"/>
                <a:cs typeface="Times New Roman"/>
                <a:sym typeface="Times New Roman"/>
              </a:rPr>
              <a:t>Spicy Black Bean Topping</a:t>
            </a:r>
            <a:endParaRPr sz="1200" b="1">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b="1">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hr" sz="1200" b="1">
                <a:solidFill>
                  <a:srgbClr val="943634"/>
                </a:solidFill>
                <a:highlight>
                  <a:srgbClr val="FABF8F"/>
                </a:highlight>
                <a:latin typeface="Times New Roman"/>
                <a:ea typeface="Times New Roman"/>
                <a:cs typeface="Times New Roman"/>
                <a:sym typeface="Times New Roman"/>
              </a:rPr>
              <a:t>Prep time: </a:t>
            </a:r>
            <a:r>
              <a:rPr lang="hr" sz="1200">
                <a:solidFill>
                  <a:srgbClr val="943634"/>
                </a:solidFill>
                <a:highlight>
                  <a:srgbClr val="FABF8F"/>
                </a:highlight>
                <a:latin typeface="Times New Roman"/>
                <a:ea typeface="Times New Roman"/>
                <a:cs typeface="Times New Roman"/>
                <a:sym typeface="Times New Roman"/>
              </a:rPr>
              <a:t>5 minutes</a:t>
            </a:r>
            <a:r>
              <a:rPr lang="hr" sz="1200" b="1">
                <a:solidFill>
                  <a:srgbClr val="943634"/>
                </a:solidFill>
                <a:highlight>
                  <a:srgbClr val="FABF8F"/>
                </a:highlight>
                <a:latin typeface="Times New Roman"/>
                <a:ea typeface="Times New Roman"/>
                <a:cs typeface="Times New Roman"/>
                <a:sym typeface="Times New Roman"/>
              </a:rPr>
              <a:t> </a:t>
            </a:r>
            <a:endParaRPr sz="1200" b="1">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200" b="1">
                <a:solidFill>
                  <a:srgbClr val="943634"/>
                </a:solidFill>
                <a:highlight>
                  <a:srgbClr val="FABF8F"/>
                </a:highlight>
                <a:latin typeface="Times New Roman"/>
                <a:ea typeface="Times New Roman"/>
                <a:cs typeface="Times New Roman"/>
                <a:sym typeface="Times New Roman"/>
              </a:rPr>
              <a:t>Cook time: </a:t>
            </a:r>
            <a:r>
              <a:rPr lang="hr" sz="1200">
                <a:solidFill>
                  <a:srgbClr val="943634"/>
                </a:solidFill>
                <a:highlight>
                  <a:srgbClr val="FABF8F"/>
                </a:highlight>
                <a:latin typeface="Times New Roman"/>
                <a:ea typeface="Times New Roman"/>
                <a:cs typeface="Times New Roman"/>
                <a:sym typeface="Times New Roman"/>
              </a:rPr>
              <a:t>10 minutes</a:t>
            </a: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2 cloves of garlic, crushed</a:t>
            </a: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1 red chilli, deseeded and chopped</a:t>
            </a: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1/2 cup pumpkin seeds</a:t>
            </a: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1/2 tsp paprika</a:t>
            </a: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1/2 tsp cumin</a:t>
            </a: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1/4 tsp mixed herbs</a:t>
            </a: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pinch cayenne pepper</a:t>
            </a: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hr" sz="1200">
                <a:solidFill>
                  <a:srgbClr val="943634"/>
                </a:solidFill>
                <a:highlight>
                  <a:srgbClr val="FABF8F"/>
                </a:highlight>
                <a:latin typeface="Times New Roman"/>
                <a:ea typeface="Times New Roman"/>
                <a:cs typeface="Times New Roman"/>
                <a:sym typeface="Times New Roman"/>
              </a:rPr>
              <a:t>1 x 400g can of black beans, drained </a:t>
            </a: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and rinsed</a:t>
            </a: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salt and pepper to season</a:t>
            </a: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hr" sz="1200">
                <a:solidFill>
                  <a:srgbClr val="943634"/>
                </a:solidFill>
                <a:highlight>
                  <a:srgbClr val="FABF8F"/>
                </a:highlight>
                <a:latin typeface="Times New Roman"/>
                <a:ea typeface="Times New Roman"/>
                <a:cs typeface="Times New Roman"/>
                <a:sym typeface="Times New Roman"/>
              </a:rPr>
              <a:t>coconut oil for cooking</a:t>
            </a: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Heat a couple of tablespoons of oil in a fry pan and add the garlic and chilli. Cook until the garlic starts to brown, then add the pumpkin seeds and spices. Continue cooking on medium heat until the pumpkin seeds start to pop (approximately 5 minutes), then add the drained black beans and stir gently until they are heated through. Season with salt and pepper.</a:t>
            </a:r>
            <a:endParaRPr sz="1200">
              <a:solidFill>
                <a:srgbClr val="943634"/>
              </a:solidFill>
              <a:highlight>
                <a:srgbClr val="FABF8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hr" sz="1200">
                <a:solidFill>
                  <a:srgbClr val="943634"/>
                </a:solidFill>
                <a:highlight>
                  <a:srgbClr val="FABF8F"/>
                </a:highlight>
                <a:latin typeface="Times New Roman"/>
                <a:ea typeface="Times New Roman"/>
                <a:cs typeface="Times New Roman"/>
                <a:sym typeface="Times New Roman"/>
              </a:rPr>
              <a:t>To serve, ladle warm soup into a bowl and top with a few generous spoonfuls of black bean topping.</a:t>
            </a:r>
            <a:endParaRPr sz="1200">
              <a:solidFill>
                <a:srgbClr val="943634"/>
              </a:solidFill>
              <a:highlight>
                <a:srgbClr val="FABF8F"/>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91" name="Google Shape;91;p19"/>
          <p:cNvPicPr preferRelativeResize="0"/>
          <p:nvPr/>
        </p:nvPicPr>
        <p:blipFill>
          <a:blip r:embed="rId3">
            <a:alphaModFix/>
          </a:blip>
          <a:stretch>
            <a:fillRect/>
          </a:stretch>
        </p:blipFill>
        <p:spPr>
          <a:xfrm>
            <a:off x="6593775" y="360950"/>
            <a:ext cx="2461675" cy="2691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body" idx="1"/>
          </p:nvPr>
        </p:nvSpPr>
        <p:spPr>
          <a:xfrm>
            <a:off x="311700" y="131675"/>
            <a:ext cx="8704800" cy="48723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r>
              <a:rPr lang="hr" sz="2400" b="1">
                <a:solidFill>
                  <a:srgbClr val="E36C0A"/>
                </a:solidFill>
                <a:latin typeface="Comic Sans MS"/>
                <a:ea typeface="Comic Sans MS"/>
                <a:cs typeface="Comic Sans MS"/>
                <a:sym typeface="Comic Sans MS"/>
              </a:rPr>
              <a:t>Cream Cheese Pumpkin Muffins </a:t>
            </a:r>
            <a:endParaRPr sz="2400" b="1">
              <a:solidFill>
                <a:srgbClr val="E36C0A"/>
              </a:solidFill>
              <a:latin typeface="Comic Sans MS"/>
              <a:ea typeface="Comic Sans MS"/>
              <a:cs typeface="Comic Sans MS"/>
              <a:sym typeface="Comic Sans MS"/>
            </a:endParaRPr>
          </a:p>
          <a:p>
            <a:pPr marL="0" lvl="0" indent="0" algn="l" rtl="0">
              <a:spcBef>
                <a:spcPts val="1600"/>
              </a:spcBef>
              <a:spcAft>
                <a:spcPts val="0"/>
              </a:spcAft>
              <a:buClr>
                <a:schemeClr val="dk1"/>
              </a:buClr>
              <a:buSzPts val="1100"/>
              <a:buFont typeface="Arial"/>
              <a:buNone/>
            </a:pPr>
            <a:r>
              <a:rPr lang="hr" sz="1200" b="1">
                <a:solidFill>
                  <a:srgbClr val="984806"/>
                </a:solidFill>
                <a:latin typeface="Times New Roman"/>
                <a:ea typeface="Times New Roman"/>
                <a:cs typeface="Times New Roman"/>
                <a:sym typeface="Times New Roman"/>
              </a:rPr>
              <a:t>Ingredients</a:t>
            </a:r>
            <a:endParaRPr sz="1200" b="1">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b="1">
                <a:solidFill>
                  <a:srgbClr val="984806"/>
                </a:solidFill>
                <a:latin typeface="Times New Roman"/>
                <a:ea typeface="Times New Roman"/>
                <a:cs typeface="Times New Roman"/>
                <a:sym typeface="Times New Roman"/>
              </a:rPr>
              <a:t> </a:t>
            </a:r>
            <a:endParaRPr sz="1200" b="1">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2 1/4 cup flour</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2 1/2 tsp. baking powder</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2 tsp. pumpkin pie spice</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3/4 tsp. salt</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1 cup milk</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3/4 cup solid-packed pumpkin</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1/2 cup solid-packed dark brown sugar</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4 tbsp. melted butter</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2 tsp. vanilla extract</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2 large eggs</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1/2 cup pecans, coarsely chopped</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Cream Cheese Filling</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4 oz. cream cheese, at room temperature</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2 tbsp. butter, at room temperature</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hr" sz="1200">
                <a:solidFill>
                  <a:srgbClr val="984806"/>
                </a:solidFill>
                <a:latin typeface="Times New Roman"/>
                <a:ea typeface="Times New Roman"/>
                <a:cs typeface="Times New Roman"/>
                <a:sym typeface="Times New Roman"/>
              </a:rPr>
              <a:t>1 c. confectioners’ sugar</a:t>
            </a:r>
            <a:endParaRPr sz="1200">
              <a:solidFill>
                <a:srgbClr val="984806"/>
              </a:solidFill>
              <a:latin typeface="Times New Roman"/>
              <a:ea typeface="Times New Roman"/>
              <a:cs typeface="Times New Roman"/>
              <a:sym typeface="Times New Roman"/>
            </a:endParaRPr>
          </a:p>
          <a:p>
            <a:pPr marL="0" lvl="0" indent="0" algn="l" rtl="0">
              <a:spcBef>
                <a:spcPts val="0"/>
              </a:spcBef>
              <a:spcAft>
                <a:spcPts val="0"/>
              </a:spcAft>
              <a:buNone/>
            </a:pPr>
            <a:r>
              <a:rPr lang="hr" sz="1200">
                <a:solidFill>
                  <a:srgbClr val="984806"/>
                </a:solidFill>
                <a:latin typeface="Times New Roman"/>
                <a:ea typeface="Times New Roman"/>
                <a:cs typeface="Times New Roman"/>
                <a:sym typeface="Times New Roman"/>
              </a:rPr>
              <a:t>1 tsp. vanilla extract</a:t>
            </a:r>
            <a:endParaRPr sz="2400" b="1">
              <a:solidFill>
                <a:srgbClr val="E36C0A"/>
              </a:solidFill>
              <a:latin typeface="Comic Sans MS"/>
              <a:ea typeface="Comic Sans MS"/>
              <a:cs typeface="Comic Sans MS"/>
              <a:sym typeface="Comic Sans MS"/>
            </a:endParaRPr>
          </a:p>
        </p:txBody>
      </p:sp>
      <p:sp>
        <p:nvSpPr>
          <p:cNvPr id="97" name="Google Shape;97;p20"/>
          <p:cNvSpPr txBox="1"/>
          <p:nvPr/>
        </p:nvSpPr>
        <p:spPr>
          <a:xfrm>
            <a:off x="2858375" y="2266850"/>
            <a:ext cx="6158100" cy="273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hr" sz="1000" b="1">
                <a:solidFill>
                  <a:srgbClr val="984806"/>
                </a:solidFill>
                <a:latin typeface="Times New Roman"/>
                <a:ea typeface="Times New Roman"/>
                <a:cs typeface="Times New Roman"/>
                <a:sym typeface="Times New Roman"/>
              </a:rPr>
              <a:t>Directions</a:t>
            </a:r>
            <a:endParaRPr sz="1000" b="1">
              <a:solidFill>
                <a:srgbClr val="984806"/>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hr" sz="1000">
                <a:solidFill>
                  <a:srgbClr val="984806"/>
                </a:solidFill>
                <a:latin typeface="Times New Roman"/>
                <a:ea typeface="Times New Roman"/>
                <a:cs typeface="Times New Roman"/>
                <a:sym typeface="Times New Roman"/>
              </a:rPr>
              <a:t>1.	Preheat oven to 375°F. Grease twelve 2½ x 1¼-inch muffin-pan cups, or line with cupcake liners. </a:t>
            </a:r>
            <a:endParaRPr sz="1000">
              <a:solidFill>
                <a:srgbClr val="984806"/>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hr" sz="1000">
                <a:solidFill>
                  <a:srgbClr val="984806"/>
                </a:solidFill>
                <a:latin typeface="Times New Roman"/>
                <a:ea typeface="Times New Roman"/>
                <a:cs typeface="Times New Roman"/>
                <a:sym typeface="Times New Roman"/>
              </a:rPr>
              <a:t>2.    In large bowl, combine flour, baking powder, pumpkin pie spice, and salt. In medium bowl with wire whisk, mix milk, pumpkin, brown sugar, melted butter, vanilla, and eggs until blended. Stir flour mixture into pumpkin mixture until just moistened. </a:t>
            </a:r>
            <a:endParaRPr sz="1000">
              <a:solidFill>
                <a:srgbClr val="984806"/>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hr" sz="1000">
                <a:solidFill>
                  <a:srgbClr val="984806"/>
                </a:solidFill>
                <a:latin typeface="Times New Roman"/>
                <a:ea typeface="Times New Roman"/>
                <a:cs typeface="Times New Roman"/>
                <a:sym typeface="Times New Roman"/>
              </a:rPr>
              <a:t>3.	Spoon batter into muffin-pan cups. </a:t>
            </a:r>
            <a:endParaRPr sz="1000">
              <a:solidFill>
                <a:srgbClr val="984806"/>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hr" sz="1000">
                <a:solidFill>
                  <a:srgbClr val="984806"/>
                </a:solidFill>
                <a:latin typeface="Times New Roman"/>
                <a:ea typeface="Times New Roman"/>
                <a:cs typeface="Times New Roman"/>
                <a:sym typeface="Times New Roman"/>
              </a:rPr>
              <a:t>4.	Sprinkle tops with chopped pecans. </a:t>
            </a:r>
            <a:endParaRPr sz="1000">
              <a:solidFill>
                <a:srgbClr val="984806"/>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hr" sz="1000">
                <a:solidFill>
                  <a:srgbClr val="984806"/>
                </a:solidFill>
                <a:latin typeface="Times New Roman"/>
                <a:ea typeface="Times New Roman"/>
                <a:cs typeface="Times New Roman"/>
                <a:sym typeface="Times New Roman"/>
              </a:rPr>
              <a:t>5.    Bake until toothpick inserted in center of muffin comes out clean, or about 25 to 30 minutes. Immediately remove from pan. Cool completely on wire rack. </a:t>
            </a:r>
            <a:endParaRPr sz="1000">
              <a:solidFill>
                <a:srgbClr val="984806"/>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hr" sz="1000">
                <a:solidFill>
                  <a:srgbClr val="984806"/>
                </a:solidFill>
                <a:latin typeface="Times New Roman"/>
                <a:ea typeface="Times New Roman"/>
                <a:cs typeface="Times New Roman"/>
                <a:sym typeface="Times New Roman"/>
              </a:rPr>
              <a:t>6.	Meanwhile, prepare cream cheese filling: Using electric mixer, beat cream cheese and butter. Gradually beat in confectioners’ sugar and vanilla extract until light and fluffy. </a:t>
            </a:r>
            <a:endParaRPr sz="1000">
              <a:solidFill>
                <a:srgbClr val="984806"/>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None/>
            </a:pPr>
            <a:r>
              <a:rPr lang="hr" sz="1000">
                <a:solidFill>
                  <a:srgbClr val="984806"/>
                </a:solidFill>
                <a:latin typeface="Times New Roman"/>
                <a:ea typeface="Times New Roman"/>
                <a:cs typeface="Times New Roman"/>
                <a:sym typeface="Times New Roman"/>
              </a:rPr>
              <a:t>7.    Fit a piping bag or heavyweight food storage bag with a plain writing tip. Fill bag with frosting. With paring knife, make a small slit in bottom of muffin. Insert pastry tip about ½ inch into muffin. Squeeze in about 1 tablespoon filling. Repeat to fill all muffins.</a:t>
            </a:r>
            <a:endParaRPr sz="1000"/>
          </a:p>
        </p:txBody>
      </p:sp>
      <p:pic>
        <p:nvPicPr>
          <p:cNvPr id="98" name="Google Shape;98;p20"/>
          <p:cNvPicPr preferRelativeResize="0"/>
          <p:nvPr/>
        </p:nvPicPr>
        <p:blipFill>
          <a:blip r:embed="rId3">
            <a:alphaModFix/>
          </a:blip>
          <a:stretch>
            <a:fillRect/>
          </a:stretch>
        </p:blipFill>
        <p:spPr>
          <a:xfrm>
            <a:off x="6171275" y="391670"/>
            <a:ext cx="2798750" cy="1875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body" idx="1"/>
          </p:nvPr>
        </p:nvSpPr>
        <p:spPr>
          <a:xfrm>
            <a:off x="311700" y="263375"/>
            <a:ext cx="8520600" cy="46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r" sz="1500" b="1">
                <a:solidFill>
                  <a:srgbClr val="984806"/>
                </a:solidFill>
              </a:rPr>
              <a:t>Bat Wings</a:t>
            </a:r>
            <a:endParaRPr sz="1500" b="1">
              <a:solidFill>
                <a:srgbClr val="984806"/>
              </a:solidFill>
            </a:endParaRPr>
          </a:p>
          <a:p>
            <a:pPr marL="0" lvl="0" indent="0" algn="l" rtl="0">
              <a:spcBef>
                <a:spcPts val="0"/>
              </a:spcBef>
              <a:spcAft>
                <a:spcPts val="0"/>
              </a:spcAft>
              <a:buNone/>
            </a:pPr>
            <a:endParaRPr/>
          </a:p>
          <a:p>
            <a:pPr marL="0" lvl="0" indent="0" algn="l" rtl="0">
              <a:lnSpc>
                <a:spcPct val="150000"/>
              </a:lnSpc>
              <a:spcBef>
                <a:spcPts val="1600"/>
              </a:spcBef>
              <a:spcAft>
                <a:spcPts val="0"/>
              </a:spcAft>
              <a:buClr>
                <a:schemeClr val="dk1"/>
              </a:buClr>
              <a:buSzPts val="1100"/>
              <a:buFont typeface="Arial"/>
              <a:buNone/>
            </a:pPr>
            <a:r>
              <a:rPr lang="hr" sz="1100" b="1">
                <a:solidFill>
                  <a:srgbClr val="984806"/>
                </a:solidFill>
                <a:latin typeface="Comic Sans MS"/>
                <a:ea typeface="Comic Sans MS"/>
                <a:cs typeface="Comic Sans MS"/>
                <a:sym typeface="Comic Sans MS"/>
              </a:rPr>
              <a:t>Ingredients</a:t>
            </a:r>
            <a:endParaRPr sz="1100" b="1">
              <a:solidFill>
                <a:srgbClr val="984806"/>
              </a:solidFill>
              <a:latin typeface="Comic Sans MS"/>
              <a:ea typeface="Comic Sans MS"/>
              <a:cs typeface="Comic Sans MS"/>
              <a:sym typeface="Comic Sans MS"/>
            </a:endParaRPr>
          </a:p>
          <a:p>
            <a:pPr marL="0" lvl="0" indent="0" algn="l" rtl="0">
              <a:lnSpc>
                <a:spcPct val="150000"/>
              </a:lnSpc>
              <a:spcBef>
                <a:spcPts val="0"/>
              </a:spcBef>
              <a:spcAft>
                <a:spcPts val="0"/>
              </a:spcAft>
              <a:buClr>
                <a:schemeClr val="dk1"/>
              </a:buClr>
              <a:buSzPts val="1100"/>
              <a:buFont typeface="Arial"/>
              <a:buNone/>
            </a:pPr>
            <a:r>
              <a:rPr lang="hr" sz="1100">
                <a:solidFill>
                  <a:srgbClr val="984806"/>
                </a:solidFill>
                <a:latin typeface="Comic Sans MS"/>
                <a:ea typeface="Comic Sans MS"/>
                <a:cs typeface="Comic Sans MS"/>
                <a:sym typeface="Comic Sans MS"/>
              </a:rPr>
              <a:t>1 cup white sugar</a:t>
            </a:r>
            <a:endParaRPr sz="1100">
              <a:solidFill>
                <a:srgbClr val="984806"/>
              </a:solidFill>
              <a:latin typeface="Comic Sans MS"/>
              <a:ea typeface="Comic Sans MS"/>
              <a:cs typeface="Comic Sans MS"/>
              <a:sym typeface="Comic Sans MS"/>
            </a:endParaRPr>
          </a:p>
          <a:p>
            <a:pPr marL="0" lvl="0" indent="0" algn="l" rtl="0">
              <a:lnSpc>
                <a:spcPct val="150000"/>
              </a:lnSpc>
              <a:spcBef>
                <a:spcPts val="0"/>
              </a:spcBef>
              <a:spcAft>
                <a:spcPts val="0"/>
              </a:spcAft>
              <a:buClr>
                <a:schemeClr val="dk1"/>
              </a:buClr>
              <a:buSzPts val="1100"/>
              <a:buFont typeface="Arial"/>
              <a:buNone/>
            </a:pPr>
            <a:r>
              <a:rPr lang="hr" sz="1100">
                <a:solidFill>
                  <a:srgbClr val="984806"/>
                </a:solidFill>
                <a:latin typeface="Comic Sans MS"/>
                <a:ea typeface="Comic Sans MS"/>
                <a:cs typeface="Comic Sans MS"/>
                <a:sym typeface="Comic Sans MS"/>
              </a:rPr>
              <a:t>1 cup soy sauce</a:t>
            </a:r>
            <a:endParaRPr sz="1100">
              <a:solidFill>
                <a:srgbClr val="984806"/>
              </a:solidFill>
              <a:latin typeface="Comic Sans MS"/>
              <a:ea typeface="Comic Sans MS"/>
              <a:cs typeface="Comic Sans MS"/>
              <a:sym typeface="Comic Sans MS"/>
            </a:endParaRPr>
          </a:p>
          <a:p>
            <a:pPr marL="0" lvl="0" indent="0" algn="l" rtl="0">
              <a:lnSpc>
                <a:spcPct val="150000"/>
              </a:lnSpc>
              <a:spcBef>
                <a:spcPts val="0"/>
              </a:spcBef>
              <a:spcAft>
                <a:spcPts val="0"/>
              </a:spcAft>
              <a:buClr>
                <a:schemeClr val="dk1"/>
              </a:buClr>
              <a:buSzPts val="1100"/>
              <a:buFont typeface="Arial"/>
              <a:buNone/>
            </a:pPr>
            <a:r>
              <a:rPr lang="hr" sz="1100">
                <a:solidFill>
                  <a:srgbClr val="984806"/>
                </a:solidFill>
                <a:latin typeface="Comic Sans MS"/>
                <a:ea typeface="Comic Sans MS"/>
                <a:cs typeface="Comic Sans MS"/>
                <a:sym typeface="Comic Sans MS"/>
              </a:rPr>
              <a:t>1 dash garlic powder</a:t>
            </a:r>
            <a:endParaRPr sz="1100">
              <a:solidFill>
                <a:srgbClr val="984806"/>
              </a:solidFill>
              <a:latin typeface="Comic Sans MS"/>
              <a:ea typeface="Comic Sans MS"/>
              <a:cs typeface="Comic Sans MS"/>
              <a:sym typeface="Comic Sans MS"/>
            </a:endParaRPr>
          </a:p>
          <a:p>
            <a:pPr marL="0" lvl="0" indent="0" algn="l" rtl="0">
              <a:lnSpc>
                <a:spcPct val="150000"/>
              </a:lnSpc>
              <a:spcBef>
                <a:spcPts val="0"/>
              </a:spcBef>
              <a:spcAft>
                <a:spcPts val="0"/>
              </a:spcAft>
              <a:buNone/>
            </a:pPr>
            <a:r>
              <a:rPr lang="hr" sz="1100">
                <a:solidFill>
                  <a:srgbClr val="984806"/>
                </a:solidFill>
                <a:latin typeface="Comic Sans MS"/>
                <a:ea typeface="Comic Sans MS"/>
                <a:cs typeface="Comic Sans MS"/>
                <a:sym typeface="Comic Sans MS"/>
              </a:rPr>
              <a:t>1 kg chicken wings </a:t>
            </a:r>
            <a:endParaRPr sz="1100">
              <a:solidFill>
                <a:srgbClr val="984806"/>
              </a:solidFill>
              <a:latin typeface="Comic Sans MS"/>
              <a:ea typeface="Comic Sans MS"/>
              <a:cs typeface="Comic Sans MS"/>
              <a:sym typeface="Comic Sans MS"/>
            </a:endParaRPr>
          </a:p>
          <a:p>
            <a:pPr marL="0" lvl="0" indent="0" algn="l" rtl="0">
              <a:lnSpc>
                <a:spcPct val="150000"/>
              </a:lnSpc>
              <a:spcBef>
                <a:spcPts val="0"/>
              </a:spcBef>
              <a:spcAft>
                <a:spcPts val="0"/>
              </a:spcAft>
              <a:buNone/>
            </a:pPr>
            <a:endParaRPr sz="1100">
              <a:solidFill>
                <a:srgbClr val="984806"/>
              </a:solidFill>
              <a:latin typeface="Comic Sans MS"/>
              <a:ea typeface="Comic Sans MS"/>
              <a:cs typeface="Comic Sans MS"/>
              <a:sym typeface="Comic Sans MS"/>
            </a:endParaRPr>
          </a:p>
          <a:p>
            <a:pPr marL="0" lvl="0" indent="0" algn="l" rtl="0">
              <a:lnSpc>
                <a:spcPct val="150000"/>
              </a:lnSpc>
              <a:spcBef>
                <a:spcPts val="0"/>
              </a:spcBef>
              <a:spcAft>
                <a:spcPts val="0"/>
              </a:spcAft>
              <a:buNone/>
            </a:pPr>
            <a:endParaRPr sz="1100">
              <a:solidFill>
                <a:srgbClr val="984806"/>
              </a:solidFill>
              <a:latin typeface="Comic Sans MS"/>
              <a:ea typeface="Comic Sans MS"/>
              <a:cs typeface="Comic Sans MS"/>
              <a:sym typeface="Comic Sans MS"/>
            </a:endParaRPr>
          </a:p>
          <a:p>
            <a:pPr marL="0" lvl="0" indent="0" algn="l" rtl="0">
              <a:lnSpc>
                <a:spcPct val="150000"/>
              </a:lnSpc>
              <a:spcBef>
                <a:spcPts val="0"/>
              </a:spcBef>
              <a:spcAft>
                <a:spcPts val="0"/>
              </a:spcAft>
              <a:buNone/>
            </a:pPr>
            <a:r>
              <a:rPr lang="hr" sz="1100">
                <a:solidFill>
                  <a:schemeClr val="dk1"/>
                </a:solidFill>
                <a:latin typeface="Comic Sans MS"/>
                <a:ea typeface="Comic Sans MS"/>
                <a:cs typeface="Comic Sans MS"/>
                <a:sym typeface="Comic Sans MS"/>
              </a:rPr>
              <a:t> </a:t>
            </a:r>
            <a:r>
              <a:rPr lang="hr" sz="1100" b="1">
                <a:solidFill>
                  <a:srgbClr val="984806"/>
                </a:solidFill>
                <a:latin typeface="Comic Sans MS"/>
                <a:ea typeface="Comic Sans MS"/>
                <a:cs typeface="Comic Sans MS"/>
                <a:sym typeface="Comic Sans MS"/>
              </a:rPr>
              <a:t>Instruction </a:t>
            </a:r>
            <a:endParaRPr sz="1100" b="1">
              <a:solidFill>
                <a:srgbClr val="984806"/>
              </a:solidFill>
              <a:latin typeface="Comic Sans MS"/>
              <a:ea typeface="Comic Sans MS"/>
              <a:cs typeface="Comic Sans MS"/>
              <a:sym typeface="Comic Sans MS"/>
            </a:endParaRPr>
          </a:p>
          <a:p>
            <a:pPr marL="0" lvl="0" indent="0" algn="l" rtl="0">
              <a:lnSpc>
                <a:spcPct val="150000"/>
              </a:lnSpc>
              <a:spcBef>
                <a:spcPts val="0"/>
              </a:spcBef>
              <a:spcAft>
                <a:spcPts val="0"/>
              </a:spcAft>
              <a:buClr>
                <a:schemeClr val="dk1"/>
              </a:buClr>
              <a:buSzPts val="1100"/>
              <a:buFont typeface="Arial"/>
              <a:buNone/>
            </a:pPr>
            <a:endParaRPr sz="1100" b="1">
              <a:solidFill>
                <a:srgbClr val="984806"/>
              </a:solidFill>
              <a:latin typeface="Comic Sans MS"/>
              <a:ea typeface="Comic Sans MS"/>
              <a:cs typeface="Comic Sans MS"/>
              <a:sym typeface="Comic Sans MS"/>
            </a:endParaRPr>
          </a:p>
          <a:p>
            <a:pPr marL="0" lvl="0" indent="0" algn="l" rtl="0">
              <a:lnSpc>
                <a:spcPct val="150000"/>
              </a:lnSpc>
              <a:spcBef>
                <a:spcPts val="0"/>
              </a:spcBef>
              <a:spcAft>
                <a:spcPts val="0"/>
              </a:spcAft>
              <a:buClr>
                <a:schemeClr val="dk1"/>
              </a:buClr>
              <a:buSzPts val="1100"/>
              <a:buFont typeface="Arial"/>
              <a:buNone/>
            </a:pPr>
            <a:r>
              <a:rPr lang="hr" sz="1100">
                <a:solidFill>
                  <a:srgbClr val="984806"/>
                </a:solidFill>
                <a:latin typeface="Comic Sans MS"/>
                <a:ea typeface="Comic Sans MS"/>
                <a:cs typeface="Comic Sans MS"/>
                <a:sym typeface="Comic Sans MS"/>
              </a:rPr>
              <a:t>1. Preheat an oven to 190 degrees C; prepare a glass baking dish. </a:t>
            </a:r>
            <a:endParaRPr sz="1100">
              <a:solidFill>
                <a:srgbClr val="984806"/>
              </a:solidFill>
              <a:latin typeface="Comic Sans MS"/>
              <a:ea typeface="Comic Sans MS"/>
              <a:cs typeface="Comic Sans MS"/>
              <a:sym typeface="Comic Sans MS"/>
            </a:endParaRPr>
          </a:p>
          <a:p>
            <a:pPr marL="0" lvl="0" indent="0" algn="l" rtl="0">
              <a:lnSpc>
                <a:spcPct val="150000"/>
              </a:lnSpc>
              <a:spcBef>
                <a:spcPts val="0"/>
              </a:spcBef>
              <a:spcAft>
                <a:spcPts val="0"/>
              </a:spcAft>
              <a:buClr>
                <a:schemeClr val="dk1"/>
              </a:buClr>
              <a:buSzPts val="1100"/>
              <a:buFont typeface="Arial"/>
              <a:buNone/>
            </a:pPr>
            <a:r>
              <a:rPr lang="hr" sz="1100">
                <a:solidFill>
                  <a:srgbClr val="984806"/>
                </a:solidFill>
                <a:latin typeface="Comic Sans MS"/>
                <a:ea typeface="Comic Sans MS"/>
                <a:cs typeface="Comic Sans MS"/>
                <a:sym typeface="Comic Sans MS"/>
              </a:rPr>
              <a:t>2. Whisk together the sugar, soy sauce, and garlic powder in a medium bowl. Arrange the wings in the bottom of the prepared dish; pour the soy sauce mixture evenly over the wings.</a:t>
            </a:r>
            <a:endParaRPr sz="1100">
              <a:solidFill>
                <a:srgbClr val="984806"/>
              </a:solidFill>
              <a:latin typeface="Comic Sans MS"/>
              <a:ea typeface="Comic Sans MS"/>
              <a:cs typeface="Comic Sans MS"/>
              <a:sym typeface="Comic Sans MS"/>
            </a:endParaRPr>
          </a:p>
          <a:p>
            <a:pPr marL="0" lvl="0" indent="0" algn="l" rtl="0">
              <a:lnSpc>
                <a:spcPct val="150000"/>
              </a:lnSpc>
              <a:spcBef>
                <a:spcPts val="0"/>
              </a:spcBef>
              <a:spcAft>
                <a:spcPts val="0"/>
              </a:spcAft>
              <a:buClr>
                <a:schemeClr val="dk1"/>
              </a:buClr>
              <a:buSzPts val="1100"/>
              <a:buFont typeface="Arial"/>
              <a:buNone/>
            </a:pPr>
            <a:r>
              <a:rPr lang="hr" sz="1100">
                <a:solidFill>
                  <a:srgbClr val="984806"/>
                </a:solidFill>
                <a:latin typeface="Comic Sans MS"/>
                <a:ea typeface="Comic Sans MS"/>
                <a:cs typeface="Comic Sans MS"/>
                <a:sym typeface="Comic Sans MS"/>
              </a:rPr>
              <a:t>3. Bake in the preheated oven for 20 minutes; turn the wings over with a spatula and cook another 20 minutes.</a:t>
            </a:r>
            <a:endParaRPr sz="1100">
              <a:solidFill>
                <a:srgbClr val="984806"/>
              </a:solidFill>
              <a:latin typeface="Comic Sans MS"/>
              <a:ea typeface="Comic Sans MS"/>
              <a:cs typeface="Comic Sans MS"/>
              <a:sym typeface="Comic Sans MS"/>
            </a:endParaRPr>
          </a:p>
          <a:p>
            <a:pPr marL="0" lvl="0" indent="0" algn="l" rtl="0">
              <a:spcBef>
                <a:spcPts val="0"/>
              </a:spcBef>
              <a:spcAft>
                <a:spcPts val="1600"/>
              </a:spcAft>
              <a:buNone/>
            </a:pPr>
            <a:endParaRPr/>
          </a:p>
        </p:txBody>
      </p:sp>
      <p:pic>
        <p:nvPicPr>
          <p:cNvPr id="104" name="Google Shape;104;p21"/>
          <p:cNvPicPr preferRelativeResize="0"/>
          <p:nvPr/>
        </p:nvPicPr>
        <p:blipFill>
          <a:blip r:embed="rId3">
            <a:alphaModFix/>
          </a:blip>
          <a:stretch>
            <a:fillRect/>
          </a:stretch>
        </p:blipFill>
        <p:spPr>
          <a:xfrm>
            <a:off x="4825900" y="782400"/>
            <a:ext cx="3368749" cy="23207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2301</Words>
  <Application>Microsoft Office PowerPoint</Application>
  <PresentationFormat>Presentazione su schermo (16:9)</PresentationFormat>
  <Paragraphs>300</Paragraphs>
  <Slides>21</Slides>
  <Notes>21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21</vt:i4>
      </vt:variant>
    </vt:vector>
  </HeadingPairs>
  <TitlesOfParts>
    <vt:vector size="33" baseType="lpstr">
      <vt:lpstr>Arial</vt:lpstr>
      <vt:lpstr>Times New Roman</vt:lpstr>
      <vt:lpstr>Roboto</vt:lpstr>
      <vt:lpstr>Comic Sans MS</vt:lpstr>
      <vt:lpstr>Cambria</vt:lpstr>
      <vt:lpstr>Merriweather</vt:lpstr>
      <vt:lpstr>Bevan</vt:lpstr>
      <vt:lpstr>Rammetto One</vt:lpstr>
      <vt:lpstr>Caveat</vt:lpstr>
      <vt:lpstr>Amatic SC</vt:lpstr>
      <vt:lpstr>Pacifico</vt:lpstr>
      <vt:lpstr>Simple Light</vt:lpstr>
      <vt:lpstr>Halloween recipe cookbook</vt:lpstr>
      <vt:lpstr>Creepy recipe</vt:lpstr>
      <vt:lpstr>Diapositiva 3</vt:lpstr>
      <vt:lpstr>Diapositiva 4</vt:lpstr>
      <vt:lpstr>Diapositiva 5</vt:lpstr>
      <vt:lpstr>Diapositiva 6</vt:lpstr>
      <vt:lpstr>Diapositiva 7</vt:lpstr>
      <vt:lpstr>Diapositiva 8</vt:lpstr>
      <vt:lpstr>Diapositiva 9</vt:lpstr>
      <vt:lpstr>Emiliana Rufo</vt:lpstr>
      <vt:lpstr>Fatma Kul</vt:lpstr>
      <vt:lpstr>                        HARIKLIA KOUKARA</vt:lpstr>
      <vt:lpstr>Hatun Altunöz         RICE BALLS - HALLOWEEN</vt:lpstr>
      <vt:lpstr>Mummy Poops</vt:lpstr>
      <vt:lpstr>Diapositiva 15</vt:lpstr>
      <vt:lpstr>Nicoleta Verman</vt:lpstr>
      <vt:lpstr>Diapositiva 17</vt:lpstr>
      <vt:lpstr>Diapositiva 18</vt:lpstr>
      <vt:lpstr>Svitlana Lenarska</vt:lpstr>
      <vt:lpstr>Diapositiva 20</vt:lpstr>
      <vt:lpstr>ISC LUCIANI - ASCOLI PICENO - FEDERICO 3F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Halloween recipe cookbook</dc:title>
  <dc:creator>Emanuela</dc:creator>
  <cp:lastModifiedBy>Emanuela</cp:lastModifiedBy>
  <cp:revision>1</cp:revision>
  <dcterms:modified xsi:type="dcterms:W3CDTF">2019-06-21T22:45:19Z</dcterms:modified>
</cp:coreProperties>
</file>