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3" r:id="rId3"/>
    <p:sldId id="294" r:id="rId4"/>
    <p:sldId id="298" r:id="rId5"/>
    <p:sldId id="310" r:id="rId6"/>
    <p:sldId id="295" r:id="rId7"/>
    <p:sldId id="312" r:id="rId8"/>
    <p:sldId id="302" r:id="rId9"/>
    <p:sldId id="304" r:id="rId10"/>
    <p:sldId id="297" r:id="rId11"/>
    <p:sldId id="305" r:id="rId12"/>
    <p:sldId id="306" r:id="rId13"/>
    <p:sldId id="296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FAFF"/>
    <a:srgbClr val="DDF0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03" y="1481151"/>
            <a:ext cx="4520525" cy="2917146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3103" y="4406676"/>
            <a:ext cx="4520525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3BEA5228-5C46-4605-87E6-7550BD380365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8" name="Rectangle 17"/>
          <p:cNvSpPr/>
          <p:nvPr userDrawn="1"/>
        </p:nvSpPr>
        <p:spPr>
          <a:xfrm>
            <a:off x="583103" y="1116414"/>
            <a:ext cx="4520525" cy="11696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3CD4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391" y="1116414"/>
            <a:ext cx="5266657" cy="36110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03" y="6209830"/>
            <a:ext cx="1240155" cy="25101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187210" y="6625244"/>
            <a:ext cx="12598112" cy="33250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3CD4C"/>
              </a:solidFill>
            </a:endParaRPr>
          </a:p>
        </p:txBody>
      </p:sp>
      <p:sp>
        <p:nvSpPr>
          <p:cNvPr id="25" name="Subtitle 7"/>
          <p:cNvSpPr txBox="1">
            <a:spLocks/>
          </p:cNvSpPr>
          <p:nvPr userDrawn="1"/>
        </p:nvSpPr>
        <p:spPr>
          <a:xfrm>
            <a:off x="6334672" y="6204415"/>
            <a:ext cx="4763193" cy="32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 smtClean="0">
                <a:solidFill>
                  <a:srgbClr val="2B296B"/>
                </a:solidFill>
                <a:latin typeface="+mj-lt"/>
              </a:rPr>
              <a:t>www.etwinning.net</a:t>
            </a:r>
            <a:endParaRPr lang="fr-BE" sz="1400" dirty="0">
              <a:solidFill>
                <a:srgbClr val="2B29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05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6B5D3CD-8C59-420E-9085-AC3C5948701B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713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77" y="4470991"/>
            <a:ext cx="949664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677" y="702328"/>
            <a:ext cx="9496646" cy="37529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677" y="5137306"/>
            <a:ext cx="9496646" cy="7725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68D78B1A-1228-40FB-B90C-3E978BDA1696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1337044" y="5007682"/>
            <a:ext cx="2642529" cy="91440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0582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77" y="4470991"/>
            <a:ext cx="949664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677" y="702328"/>
            <a:ext cx="9496646" cy="37529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677" y="5137306"/>
            <a:ext cx="9496646" cy="7725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C1F84E71-D9EA-469B-B5FB-7E29008BF115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4455318"/>
            <a:ext cx="1222744" cy="58241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6060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01904"/>
            <a:ext cx="12192000" cy="5207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77" y="4470991"/>
            <a:ext cx="949664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677" y="956930"/>
            <a:ext cx="9496646" cy="3498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677" y="5137306"/>
            <a:ext cx="9496646" cy="7725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4C5B67EB-F27A-48CF-81C4-9DB4A53AB86B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3745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01904"/>
            <a:ext cx="12192000" cy="5207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4" y="962246"/>
            <a:ext cx="4800557" cy="1228061"/>
          </a:xfrm>
        </p:spPr>
        <p:txBody>
          <a:bodyPr anchor="t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7543" y="956930"/>
            <a:ext cx="6624085" cy="48378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614" y="2291662"/>
            <a:ext cx="4800557" cy="350308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24F2ACE9-48CD-4790-BDB5-DECC7AD33953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524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16" y="801902"/>
            <a:ext cx="5297672" cy="11013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4743" y="801903"/>
            <a:ext cx="5986460" cy="51079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216" y="2002802"/>
            <a:ext cx="5297672" cy="39070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82138B68-1F39-499B-867A-020EE01346E7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348216" y="1857507"/>
            <a:ext cx="2642529" cy="91440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90834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16" y="801902"/>
            <a:ext cx="5297672" cy="11013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4743" y="801903"/>
            <a:ext cx="5986460" cy="51079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216" y="2002802"/>
            <a:ext cx="5297672" cy="39070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2193E13-861C-43EF-BDF1-790E60B72ECE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801902"/>
            <a:ext cx="199361" cy="110132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6348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35002" y="455149"/>
            <a:ext cx="8857314" cy="3670284"/>
          </a:xfrm>
          <a:prstGeom prst="roundRect">
            <a:avLst>
              <a:gd name="adj" fmla="val 4790"/>
            </a:avLst>
          </a:prstGeom>
          <a:solidFill>
            <a:srgbClr val="FFE6A2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466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59271" y="3651818"/>
            <a:ext cx="7224524" cy="38100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0467" y="422585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5002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4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86143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4"/>
                </a:solidFill>
                <a:latin typeface="Arial"/>
              </a:rPr>
              <a:t>”</a:t>
            </a:r>
            <a:endParaRPr lang="en-US" dirty="0">
              <a:solidFill>
                <a:schemeClr val="accent4"/>
              </a:solidFill>
              <a:latin typeface="Arial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0E200B5F-F49C-4340-89E4-9A4F30D2DADE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10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987" y="4245081"/>
            <a:ext cx="7805985" cy="1173449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9960" y="5555012"/>
            <a:ext cx="7784012" cy="378595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2DD33309-4D88-4706-9CDD-4652CCF7D312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03" y="6209830"/>
            <a:ext cx="1240155" cy="251019"/>
          </a:xfrm>
          <a:prstGeom prst="rect">
            <a:avLst/>
          </a:prstGeom>
        </p:spPr>
      </p:pic>
      <p:sp>
        <p:nvSpPr>
          <p:cNvPr id="25" name="Subtitle 7"/>
          <p:cNvSpPr txBox="1">
            <a:spLocks/>
          </p:cNvSpPr>
          <p:nvPr userDrawn="1"/>
        </p:nvSpPr>
        <p:spPr>
          <a:xfrm>
            <a:off x="6334672" y="6204415"/>
            <a:ext cx="4763193" cy="32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 smtClean="0">
                <a:solidFill>
                  <a:srgbClr val="2B296B"/>
                </a:solidFill>
                <a:latin typeface="+mj-lt"/>
              </a:rPr>
              <a:t>www.etwinning.net</a:t>
            </a:r>
            <a:endParaRPr lang="fr-BE" sz="1400" dirty="0">
              <a:solidFill>
                <a:srgbClr val="2B296B"/>
              </a:solidFill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4228592"/>
            <a:ext cx="2036619" cy="170501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10155381" y="4228592"/>
            <a:ext cx="2036619" cy="170501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672" y="562525"/>
            <a:ext cx="5266657" cy="36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35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649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54372"/>
            <a:ext cx="11103869" cy="4155516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E9CB508D-055C-4AFE-A68D-95054BF24024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1478123"/>
            <a:ext cx="2901142" cy="8874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5375" y="3683000"/>
            <a:ext cx="3065463" cy="208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84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649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54372"/>
            <a:ext cx="11103869" cy="4155516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1F97D8C3-DE95-4CD3-A79F-F9E4374985A3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007"/>
            <a:ext cx="557532" cy="87494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5375" y="3683000"/>
            <a:ext cx="3065463" cy="208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6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24688"/>
            <a:ext cx="490475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3751269"/>
            <a:ext cx="4904758" cy="105222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Section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391" y="1448920"/>
            <a:ext cx="5266657" cy="36110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448920"/>
            <a:ext cx="557531" cy="3354576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9A2-818C-4851-9963-1591C457D7CC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9" name="Rectangle 18"/>
          <p:cNvSpPr/>
          <p:nvPr userDrawn="1"/>
        </p:nvSpPr>
        <p:spPr>
          <a:xfrm>
            <a:off x="10806897" y="116958"/>
            <a:ext cx="1265274" cy="89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1611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7334" y="1666444"/>
            <a:ext cx="5436388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05107" y="1666443"/>
            <a:ext cx="5476096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06B0714-91A3-43B2-BF63-F63D632FC778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 userDrawn="1"/>
        </p:nvSpPr>
        <p:spPr>
          <a:xfrm>
            <a:off x="0" y="1478123"/>
            <a:ext cx="2901142" cy="8874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722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7334" y="1666444"/>
            <a:ext cx="5436388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05107" y="1666443"/>
            <a:ext cx="5476096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06B0714-91A3-43B2-BF63-F63D632FC778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007"/>
            <a:ext cx="557532" cy="87494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249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56A6E944-3BC7-41A3-9F9E-3A4AF59204CE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1478123"/>
            <a:ext cx="2901142" cy="8874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775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FE695E90-A036-4313-BF6D-623CE115FC1F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007"/>
            <a:ext cx="557532" cy="87494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1425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E9A57D8-6054-4A6E-AC70-66F2B4994B8D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 anchor="ctr"/>
          <a:lstStyle>
            <a:lvl1pPr>
              <a:defRPr sz="1050" b="1">
                <a:solidFill>
                  <a:schemeClr val="accent2"/>
                </a:solidFill>
              </a:defRPr>
            </a:lvl1pPr>
          </a:lstStyle>
          <a:p>
            <a:fld id="{1A3BDFE5-E3EF-4CB5-AF71-EB57F73B2065}" type="slidenum">
              <a:rPr lang="fr-BE" smtClean="0"/>
              <a:pPr/>
              <a:t>‹N›</a:t>
            </a:fld>
            <a:endParaRPr lang="fr-BE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03" y="6209830"/>
            <a:ext cx="1240155" cy="251019"/>
          </a:xfrm>
          <a:prstGeom prst="rect">
            <a:avLst/>
          </a:prstGeom>
        </p:spPr>
      </p:pic>
      <p:sp>
        <p:nvSpPr>
          <p:cNvPr id="37" name="Subtitle 7"/>
          <p:cNvSpPr txBox="1">
            <a:spLocks/>
          </p:cNvSpPr>
          <p:nvPr userDrawn="1"/>
        </p:nvSpPr>
        <p:spPr>
          <a:xfrm>
            <a:off x="9140338" y="6204415"/>
            <a:ext cx="1925628" cy="32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 smtClean="0">
                <a:solidFill>
                  <a:srgbClr val="2B296B"/>
                </a:solidFill>
                <a:latin typeface="+mj-lt"/>
              </a:rPr>
              <a:t>www.etwinning.net</a:t>
            </a:r>
            <a:endParaRPr lang="fr-BE" sz="1400" dirty="0">
              <a:solidFill>
                <a:srgbClr val="2B296B"/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0185" y="207971"/>
            <a:ext cx="721018" cy="4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69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gi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hyperlink" Target="https://sway.com/XJp1xWYm62nGeEeT?ref=Link&amp;loc=play" TargetMode="External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s://youtu.be/os7nhKrm3CQ" TargetMode="External"/><Relationship Id="rId7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0VtZYZ4w36Y" TargetMode="External"/><Relationship Id="rId5" Type="http://schemas.openxmlformats.org/officeDocument/2006/relationships/hyperlink" Target="https://youtu.be/JuoOvQGhwFY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youtu.be/SbZmtX_TMG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manuelatoccacelienglishteacher/?modal=admin_todo_tour" TargetMode="External"/><Relationship Id="rId3" Type="http://schemas.openxmlformats.org/officeDocument/2006/relationships/image" Target="../media/image59.jpeg"/><Relationship Id="rId7" Type="http://schemas.openxmlformats.org/officeDocument/2006/relationships/hyperlink" Target="mailto:emanuelatoccaceli@yahoo.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manuelatoccaceliwixsitecomenglishteache.weebly.com/" TargetMode="External"/><Relationship Id="rId5" Type="http://schemas.openxmlformats.org/officeDocument/2006/relationships/image" Target="../media/image61.jpeg"/><Relationship Id="rId10" Type="http://schemas.openxmlformats.org/officeDocument/2006/relationships/hyperlink" Target="https://emanuelatoccaceli.wixsite.com/englishteacher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S6WSoNDivk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png"/><Relationship Id="rId4" Type="http://schemas.openxmlformats.org/officeDocument/2006/relationships/hyperlink" Target="https://youtu.be/-fgkUVlRT_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Yb9MgMLoP4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s://youtu.be/ZGfdpUMkMq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1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of8WuhCXFQ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BLUhaVon4zA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om/BTzNmyVwTNb9UsRY?ref=Link&amp;loc=pla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issuu.com/emanuelatoccaceli/docs/padlet-71tx2byq43s6-ilovepdf-compre" TargetMode="Externa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a.calameo.com/read/005821727d9cff6db0bdd?authid=e8Ov9TVNvRKc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sway.com/BTzNmyVwTNb9UsRY?ref=Link&amp;loc=pla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hyperlink" Target="https://padlet.com/KateGordienko/fbltfa9i6y3k" TargetMode="External"/><Relationship Id="rId4" Type="http://schemas.openxmlformats.org/officeDocument/2006/relationships/hyperlink" Target="https://padlet.com/emanuela_toccaceli_et/borninap" TargetMode="External"/><Relationship Id="rId9" Type="http://schemas.openxmlformats.org/officeDocument/2006/relationships/hyperlink" Target="https://it.padlet.com/emanuela_toccaceli_et/recip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03" y="720671"/>
            <a:ext cx="10407112" cy="544927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“VIRTUAL TOUR GUIDES”</a:t>
            </a:r>
            <a:endParaRPr lang="en-US" sz="1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28/09/2019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4457" y="5029200"/>
            <a:ext cx="3398808" cy="689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38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	</a:t>
            </a:r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   </a:t>
            </a:r>
            <a:r>
              <a:rPr lang="en-GB" sz="6400" dirty="0" err="1" smtClean="0">
                <a:latin typeface="Bernard MT Condensed" pitchFamily="18" charset="0"/>
              </a:rPr>
              <a:t>Vincenza</a:t>
            </a:r>
            <a:r>
              <a:rPr lang="en-GB" sz="6400" dirty="0" smtClean="0">
                <a:latin typeface="Bernard MT Condensed" pitchFamily="18" charset="0"/>
              </a:rPr>
              <a:t> </a:t>
            </a:r>
            <a:r>
              <a:rPr lang="en-GB" sz="6400" dirty="0" err="1" smtClean="0">
                <a:latin typeface="Bernard MT Condensed" pitchFamily="18" charset="0"/>
              </a:rPr>
              <a:t>Agostini</a:t>
            </a:r>
            <a:endParaRPr lang="en-GB" sz="6400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en-GB" sz="38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                   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185106" y="1810307"/>
            <a:ext cx="8313" cy="39149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455213355_256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806" y="3076413"/>
            <a:ext cx="2672081" cy="184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ttangolo 16"/>
          <p:cNvSpPr/>
          <p:nvPr/>
        </p:nvSpPr>
        <p:spPr>
          <a:xfrm>
            <a:off x="542441" y="2162015"/>
            <a:ext cx="313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         </a:t>
            </a:r>
            <a:endParaRPr lang="en-GB" dirty="0" smtClean="0">
              <a:solidFill>
                <a:srgbClr val="00B050"/>
              </a:solidFill>
              <a:latin typeface="Bernard MT Condensed" pitchFamily="18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Bernard MT Condensed" pitchFamily="18" charset="0"/>
              </a:rPr>
              <a:t>        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itchFamily="18" charset="0"/>
              </a:rPr>
              <a:t>Ascoli Piceno - ITALY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Immagine 20" descr="c11da4a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1367" y="1650569"/>
            <a:ext cx="779034" cy="78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magine 25" descr="logo4 c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923" y="1779856"/>
            <a:ext cx="1565329" cy="619123"/>
          </a:xfrm>
          <a:prstGeom prst="rect">
            <a:avLst/>
          </a:prstGeom>
        </p:spPr>
      </p:pic>
      <p:pic>
        <p:nvPicPr>
          <p:cNvPr id="19" name="Immagine 18" descr="etw europeanqualitylabel 131337 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90455" y="2024186"/>
            <a:ext cx="5757619" cy="3686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Utente\AppData\Local\Microsoft\Windows\Temporary Internet Files\Content.IE5\PM2TSCCR\800px-Bandiera_italiana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21765" y="5474473"/>
            <a:ext cx="407774" cy="271680"/>
          </a:xfrm>
          <a:prstGeom prst="rect">
            <a:avLst/>
          </a:prstGeom>
          <a:noFill/>
        </p:spPr>
      </p:pic>
      <p:pic>
        <p:nvPicPr>
          <p:cNvPr id="18" name="Immagine 17" descr="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59808" y="412322"/>
            <a:ext cx="1081975" cy="108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85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197" y="702328"/>
            <a:ext cx="10779071" cy="6382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8  What do “Virtual Tour Guides” do?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28/09/2019</a:t>
            </a:r>
            <a:endParaRPr lang="fr-B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0" name="Immagine 9" descr="Diapositiv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02" y="2177510"/>
            <a:ext cx="2025111" cy="1518833"/>
          </a:xfrm>
          <a:prstGeom prst="rect">
            <a:avLst/>
          </a:prstGeom>
        </p:spPr>
      </p:pic>
      <p:pic>
        <p:nvPicPr>
          <p:cNvPr id="11" name="Immagine 10" descr="Diapositiva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8097" y="2169767"/>
            <a:ext cx="2035442" cy="1495583"/>
          </a:xfrm>
          <a:prstGeom prst="rect">
            <a:avLst/>
          </a:prstGeom>
        </p:spPr>
      </p:pic>
      <p:pic>
        <p:nvPicPr>
          <p:cNvPr id="12" name="Immagine 11" descr="Diapositiva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43" y="4246536"/>
            <a:ext cx="1978617" cy="1533554"/>
          </a:xfrm>
          <a:prstGeom prst="rect">
            <a:avLst/>
          </a:prstGeom>
        </p:spPr>
      </p:pic>
      <p:pic>
        <p:nvPicPr>
          <p:cNvPr id="13" name="Immagine 12" descr="Diapositiva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1664" y="2365541"/>
            <a:ext cx="1978617" cy="1483963"/>
          </a:xfrm>
          <a:prstGeom prst="rect">
            <a:avLst/>
          </a:prstGeom>
        </p:spPr>
      </p:pic>
      <p:pic>
        <p:nvPicPr>
          <p:cNvPr id="14" name="Immagine 13" descr="Diapositiva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9181" y="4293031"/>
            <a:ext cx="2004445" cy="1503335"/>
          </a:xfrm>
          <a:prstGeom prst="rect">
            <a:avLst/>
          </a:prstGeom>
        </p:spPr>
      </p:pic>
      <p:pic>
        <p:nvPicPr>
          <p:cNvPr id="15" name="Immagine 14" descr="Diapositiva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6100" y="4254265"/>
            <a:ext cx="1994117" cy="1596345"/>
          </a:xfrm>
          <a:prstGeom prst="rect">
            <a:avLst/>
          </a:prstGeom>
        </p:spPr>
      </p:pic>
      <p:pic>
        <p:nvPicPr>
          <p:cNvPr id="16" name="Immagine 15" descr="Diapositiva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7925" y="2162014"/>
            <a:ext cx="1991533" cy="1518834"/>
          </a:xfrm>
          <a:prstGeom prst="rect">
            <a:avLst/>
          </a:prstGeom>
        </p:spPr>
      </p:pic>
      <p:pic>
        <p:nvPicPr>
          <p:cNvPr id="17" name="Immagine 16" descr="Diapositiva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7193" y="4308527"/>
            <a:ext cx="2038027" cy="1528521"/>
          </a:xfrm>
          <a:prstGeom prst="rect">
            <a:avLst/>
          </a:prstGeom>
        </p:spPr>
      </p:pic>
      <p:pic>
        <p:nvPicPr>
          <p:cNvPr id="21" name="Immagine 20" descr="Diapositiva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23344" y="2022528"/>
            <a:ext cx="1916624" cy="1437468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9771680" y="3533614"/>
            <a:ext cx="200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hlinkClick r:id="rId11"/>
              </a:rPr>
              <a:t>https://sway.com/XJp1xWYm62nGeEeT?ref=Link&amp;loc=play</a:t>
            </a:r>
            <a:endParaRPr lang="it-IT" sz="1200" dirty="0"/>
          </a:p>
        </p:txBody>
      </p:sp>
      <p:pic>
        <p:nvPicPr>
          <p:cNvPr id="20" name="Immagine 19" descr="coollogo_com-196898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46691" y="293299"/>
            <a:ext cx="2332296" cy="155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l"/>
          </a:scene3d>
          <a:sp3d prstMaterial="plastic"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3" name="Immagine 22" descr="b8c441c3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60536" y="3742840"/>
            <a:ext cx="4448013" cy="42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4" name="Rettangolo 23"/>
          <p:cNvSpPr/>
          <p:nvPr/>
        </p:nvSpPr>
        <p:spPr>
          <a:xfrm>
            <a:off x="472698" y="1495586"/>
            <a:ext cx="8585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combine the work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their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school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with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that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others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Develop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critical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thinking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while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comparing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other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realities</a:t>
            </a:r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5" name="Immagine 24" descr="image(2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896988" y="4254286"/>
            <a:ext cx="1447771" cy="163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11485" y="2286000"/>
            <a:ext cx="35801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VIRTUAL EXCURSION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magine 6" descr="chalkboard-generator-poster-follow-the-link-be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615" y="2402237"/>
            <a:ext cx="2138766" cy="242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Rettangolo 7"/>
          <p:cNvSpPr/>
          <p:nvPr/>
        </p:nvSpPr>
        <p:spPr>
          <a:xfrm>
            <a:off x="767167" y="5036949"/>
            <a:ext cx="37350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hlinkClick r:id="rId3"/>
              </a:rPr>
              <a:t>https://youtu.be/os7nhKrm3CQ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04434" y="635431"/>
            <a:ext cx="1036836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9  What do “VIRTUAL TOUR GUIDES” do?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mmagine 9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4512" y="487230"/>
            <a:ext cx="1154302" cy="1154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5106692" y="3355383"/>
            <a:ext cx="302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5"/>
              </a:rPr>
              <a:t>ASCOLI:</a:t>
            </a:r>
          </a:p>
          <a:p>
            <a:r>
              <a:rPr lang="it-IT" dirty="0" smtClean="0">
                <a:hlinkClick r:id="rId5"/>
              </a:rPr>
              <a:t>https://youtu.bOvQGhwFYe/Juo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044698" y="4510007"/>
            <a:ext cx="2913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6"/>
              </a:rPr>
              <a:t>LYMAN: https://youtu.be/0VtZYZ4w36Y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144719" y="6201847"/>
            <a:ext cx="29881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50" dirty="0" smtClean="0">
                <a:solidFill>
                  <a:srgbClr val="111F2A"/>
                </a:solidFill>
              </a:rPr>
              <a:t>28/09/2019</a:t>
            </a:r>
            <a:endParaRPr lang="it-IT" sz="1050" dirty="0">
              <a:solidFill>
                <a:srgbClr val="111F2A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44658" y="1542082"/>
            <a:ext cx="94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partecipate in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videoconferences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extend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the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learning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experience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Beyond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Classroom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walls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it-IT" dirty="0"/>
          </a:p>
        </p:txBody>
      </p:sp>
      <p:pic>
        <p:nvPicPr>
          <p:cNvPr id="15" name="Immagine 14" descr="image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79424" y="2301498"/>
            <a:ext cx="2102603" cy="157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 descr="image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15834" y="4435908"/>
            <a:ext cx="2459922" cy="138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ttangolo 18"/>
          <p:cNvSpPr/>
          <p:nvPr/>
        </p:nvSpPr>
        <p:spPr>
          <a:xfrm>
            <a:off x="8950271" y="3998564"/>
            <a:ext cx="25919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dirty="0" smtClean="0">
                <a:solidFill>
                  <a:schemeClr val="accent4">
                    <a:lumMod val="75000"/>
                  </a:schemeClr>
                </a:solidFill>
                <a:hlinkClick r:id="rId9"/>
              </a:rPr>
              <a:t>    https://youtu.be/SbZmtX_TMGQ</a:t>
            </a:r>
            <a:endParaRPr lang="it-IT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samp6d836c8c86856f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2155" y="1979632"/>
            <a:ext cx="1673818" cy="150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0388" y="3618854"/>
            <a:ext cx="1434244" cy="1937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Rettangolo 2"/>
          <p:cNvSpPr/>
          <p:nvPr/>
        </p:nvSpPr>
        <p:spPr>
          <a:xfrm>
            <a:off x="875654" y="1108129"/>
            <a:ext cx="7299702" cy="697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EVALUATION &amp; DISSEMINATION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05003" y="2603715"/>
            <a:ext cx="3023818" cy="30777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33467" y="5184183"/>
            <a:ext cx="2791149" cy="30777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914400" y="356461"/>
            <a:ext cx="100351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10         “VIRTUAL TOUR GUIDES”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 descr="2017-11-03T091117Z_1390143114_RC1D4EEE7BF0_RTRMADP_3_FACEBOOK-WHATSAPP-klrF-U1101171743892310D-1024x576@LaStampa.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1918" y="309967"/>
            <a:ext cx="1769438" cy="1503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/>
          <p:cNvSpPr txBox="1"/>
          <p:nvPr/>
        </p:nvSpPr>
        <p:spPr>
          <a:xfrm rot="526114">
            <a:off x="8592026" y="891093"/>
            <a:ext cx="199900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520299">
            <a:off x="8606308" y="873382"/>
            <a:ext cx="193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LET’S KEEP IN TOUCH</a:t>
            </a:r>
            <a:endParaRPr lang="it-IT" sz="1400" dirty="0"/>
          </a:p>
        </p:txBody>
      </p:sp>
      <p:pic>
        <p:nvPicPr>
          <p:cNvPr id="15" name="Immagine 14" descr="b71a925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9594" y="2014779"/>
            <a:ext cx="4443816" cy="355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magine 15" descr="InShot_20180611_0002528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3828" y="1952788"/>
            <a:ext cx="4129680" cy="3618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asellaDiTesto 19"/>
          <p:cNvSpPr txBox="1"/>
          <p:nvPr/>
        </p:nvSpPr>
        <p:spPr>
          <a:xfrm>
            <a:off x="6579031" y="6214820"/>
            <a:ext cx="1495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28/09/2019</a:t>
            </a:r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5059" y="511445"/>
            <a:ext cx="7516678" cy="550190"/>
          </a:xfrm>
        </p:spPr>
        <p:txBody>
          <a:bodyPr>
            <a:noAutofit/>
          </a:bodyPr>
          <a:lstStyle/>
          <a:p>
            <a:r>
              <a:rPr lang="it-IT" sz="2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it-IT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further</a:t>
            </a:r>
            <a:r>
              <a:rPr lang="it-IT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information </a:t>
            </a:r>
            <a:r>
              <a:rPr lang="it-IT" sz="2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</a:t>
            </a:r>
            <a:r>
              <a:rPr lang="it-IT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</a:t>
            </a:r>
            <a:r>
              <a:rPr lang="it-IT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it-IT" sz="2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projects</a:t>
            </a:r>
            <a:r>
              <a:rPr lang="it-IT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it-IT" sz="2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Segnaposto contenuto 26" descr="c11da4a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3717" y="2665708"/>
            <a:ext cx="2107836" cy="215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28/09/2019</a:t>
            </a:r>
            <a:endParaRPr lang="fr-B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2050" name="Picture 2" descr="C:\Users\Utente\Desktop\b6118ad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513" y="1317237"/>
            <a:ext cx="4649492" cy="2799454"/>
          </a:xfrm>
          <a:prstGeom prst="rect">
            <a:avLst/>
          </a:prstGeom>
          <a:noFill/>
        </p:spPr>
      </p:pic>
      <p:pic>
        <p:nvPicPr>
          <p:cNvPr id="10" name="Immagine 9" descr="c11da4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9659" y="323771"/>
            <a:ext cx="610479" cy="668120"/>
          </a:xfrm>
          <a:prstGeom prst="rect">
            <a:avLst/>
          </a:prstGeom>
        </p:spPr>
      </p:pic>
      <p:pic>
        <p:nvPicPr>
          <p:cNvPr id="11" name="Immagine 10" descr="Il mio sito 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7038" y="4494510"/>
            <a:ext cx="1223076" cy="1223076"/>
          </a:xfrm>
          <a:prstGeom prst="rect">
            <a:avLst/>
          </a:prstGeom>
        </p:spPr>
      </p:pic>
      <p:pic>
        <p:nvPicPr>
          <p:cNvPr id="13" name="Immagine 12" descr="logo4 c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5588" y="641425"/>
            <a:ext cx="2200758" cy="1040293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937647" y="1999281"/>
            <a:ext cx="4471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6"/>
              </a:rPr>
              <a:t>https://www.isclucianiap.edu.it/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8361336" y="4378271"/>
            <a:ext cx="27586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250671"/>
              </a:buClr>
              <a:buSzPct val="100000"/>
            </a:pPr>
            <a:r>
              <a:rPr lang="en-GB" sz="1000" dirty="0" smtClean="0">
                <a:solidFill>
                  <a:srgbClr val="111F2A"/>
                </a:solidFill>
              </a:rPr>
              <a:t>My email: </a:t>
            </a:r>
            <a:r>
              <a:rPr lang="en-GB" sz="1000" dirty="0" smtClean="0">
                <a:solidFill>
                  <a:srgbClr val="111F2A"/>
                </a:solidFill>
                <a:hlinkClick r:id="rId7"/>
              </a:rPr>
              <a:t>emanuelatoccaceli@yahoo.it</a:t>
            </a:r>
            <a:endParaRPr lang="en-GB" sz="1000" dirty="0" smtClean="0">
              <a:solidFill>
                <a:srgbClr val="111F2A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896746" y="4223288"/>
            <a:ext cx="11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website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462075" y="5021451"/>
            <a:ext cx="324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111F2A"/>
                </a:solidFill>
                <a:hlinkClick r:id="rId8"/>
              </a:rPr>
              <a:t>https://www.facebook.com/emanuelatoccacelienglishteacher/?modal=admin_todo_tour</a:t>
            </a:r>
            <a:r>
              <a:rPr lang="en-GB" sz="1000" dirty="0" smtClean="0">
                <a:solidFill>
                  <a:srgbClr val="111F2A"/>
                </a:solidFill>
              </a:rPr>
              <a:t> </a:t>
            </a:r>
            <a:endParaRPr lang="it-IT" sz="1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671301" y="4672740"/>
            <a:ext cx="2022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Facebook</a:t>
            </a:r>
            <a:r>
              <a:rPr lang="it-IT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it-IT" sz="1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</a:t>
            </a:r>
            <a:endParaRPr lang="it-IT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Immagine 22" descr="1902510_1024x0r72_h900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08950" y="4670200"/>
            <a:ext cx="550189" cy="368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Right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Rettangolo 24"/>
          <p:cNvSpPr/>
          <p:nvPr/>
        </p:nvSpPr>
        <p:spPr>
          <a:xfrm>
            <a:off x="7090475" y="5712783"/>
            <a:ext cx="45316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smtClean="0">
                <a:solidFill>
                  <a:srgbClr val="111F2A"/>
                </a:solidFill>
              </a:rPr>
              <a:t>                                    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726264" y="5635596"/>
            <a:ext cx="3944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250671"/>
              </a:buClr>
              <a:buSzPct val="100000"/>
            </a:pPr>
            <a:r>
              <a:rPr lang="en-GB" sz="1000" dirty="0" smtClean="0">
                <a:solidFill>
                  <a:srgbClr val="111F2A"/>
                </a:solidFill>
                <a:hlinkClick r:id="rId10"/>
              </a:rPr>
              <a:t>https://emanuelatoccaceli.wixsite.com/englishteacher</a:t>
            </a:r>
            <a:endParaRPr lang="en-GB" sz="1000" dirty="0" smtClean="0">
              <a:solidFill>
                <a:srgbClr val="111F2A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053885" y="5222929"/>
            <a:ext cx="53624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dirty="0" smtClean="0">
                <a:solidFill>
                  <a:srgbClr val="111F2A"/>
                </a:solidFill>
                <a:hlinkClick r:id="rId6"/>
              </a:rPr>
              <a:t>https://emanuelatoccaceliwixsitecomenglishteache.weebly.com/</a:t>
            </a:r>
            <a:endParaRPr lang="it-IT" sz="1000" dirty="0">
              <a:solidFill>
                <a:srgbClr val="111F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83802" y="3719593"/>
            <a:ext cx="7051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 </a:t>
            </a:r>
            <a:r>
              <a:rPr lang="it-IT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</a:t>
            </a:r>
            <a:r>
              <a:rPr lang="it-IT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say</a:t>
            </a:r>
            <a:r>
              <a:rPr lang="it-IT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goodbye 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05235" y="4920712"/>
            <a:ext cx="79058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 I </a:t>
            </a:r>
            <a:r>
              <a:rPr lang="it-IT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say</a:t>
            </a:r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hello</a:t>
            </a:r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Immagine 6" descr="samp6d836c8c86856f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080" y="658680"/>
            <a:ext cx="4681817" cy="284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5389717" y="6269064"/>
            <a:ext cx="14125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28/09/2019</a:t>
            </a:r>
            <a:endParaRPr lang="it-IT" sz="1050" dirty="0"/>
          </a:p>
        </p:txBody>
      </p:sp>
      <p:sp>
        <p:nvSpPr>
          <p:cNvPr id="9" name="Rettangolo 8"/>
          <p:cNvSpPr/>
          <p:nvPr/>
        </p:nvSpPr>
        <p:spPr>
          <a:xfrm>
            <a:off x="1193369" y="5233169"/>
            <a:ext cx="38590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hlinkClick r:id="rId3"/>
              </a:rPr>
              <a:t>https://youtu.be/vS6WSoNDivk</a:t>
            </a:r>
            <a:endParaRPr lang="it-IT" sz="1000" dirty="0"/>
          </a:p>
        </p:txBody>
      </p:sp>
      <p:sp>
        <p:nvSpPr>
          <p:cNvPr id="12" name="Rettangolo 11"/>
          <p:cNvSpPr/>
          <p:nvPr/>
        </p:nvSpPr>
        <p:spPr>
          <a:xfrm>
            <a:off x="4850969" y="3494630"/>
            <a:ext cx="2907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dirty="0" smtClean="0">
                <a:solidFill>
                  <a:srgbClr val="111F2A"/>
                </a:solidFill>
                <a:hlinkClick r:id="rId4"/>
              </a:rPr>
              <a:t> https://youtu.be/-fgkUVlRT_s</a:t>
            </a:r>
            <a:endParaRPr lang="it-IT" sz="1000" dirty="0">
              <a:solidFill>
                <a:srgbClr val="111F2A"/>
              </a:solidFill>
            </a:endParaRPr>
          </a:p>
        </p:txBody>
      </p:sp>
      <p:pic>
        <p:nvPicPr>
          <p:cNvPr id="13" name="Immagine 12" descr="logoT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0876" y="3638874"/>
            <a:ext cx="2805436" cy="128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contenuto 32"/>
          <p:cNvSpPr>
            <a:spLocks noGrp="1"/>
          </p:cNvSpPr>
          <p:nvPr>
            <p:ph idx="1"/>
          </p:nvPr>
        </p:nvSpPr>
        <p:spPr>
          <a:xfrm>
            <a:off x="736169" y="1774557"/>
            <a:ext cx="10182386" cy="38125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A project realized with the idea of giving entrepreneurship skills to students, not only in a specific territory, but especially in relation to other European “areas”. </a:t>
            </a:r>
          </a:p>
          <a:p>
            <a:pPr algn="just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sz="1200" dirty="0" smtClean="0">
              <a:hlinkClick r:id="rId2"/>
            </a:endParaRPr>
          </a:p>
          <a:p>
            <a:pPr>
              <a:buNone/>
            </a:pPr>
            <a:endParaRPr lang="it-IT" sz="1200" dirty="0" smtClean="0">
              <a:hlinkClick r:id="rId2"/>
            </a:endParaRPr>
          </a:p>
          <a:p>
            <a:pPr>
              <a:buNone/>
            </a:pPr>
            <a:r>
              <a:rPr lang="it-IT" sz="1200" dirty="0" smtClean="0">
                <a:hlinkClick r:id="rId2"/>
              </a:rPr>
              <a:t>https://youtu.be/ZGfdpUMkMq8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35" y="702329"/>
            <a:ext cx="10349712" cy="5917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1       </a:t>
            </a:r>
            <a:r>
              <a:rPr lang="en-GB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“VIRTUAL TOUR GUIDES”</a:t>
            </a:r>
            <a:endParaRPr lang="en-US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28/09/2019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24" name="Immagine 23" descr="Diapositiv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773" y="3959817"/>
            <a:ext cx="2448732" cy="172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CasellaDiTesto 26"/>
          <p:cNvSpPr txBox="1"/>
          <p:nvPr/>
        </p:nvSpPr>
        <p:spPr>
          <a:xfrm>
            <a:off x="1201119" y="4688238"/>
            <a:ext cx="132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UKRAINE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712203" y="4417017"/>
            <a:ext cx="99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ITALY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0" name="Segnaposto contenuto 7" descr="1ba3a692b2e61052cf6d2e772e808aa92f730c46da39a3ee5e6b4b0d3255bfef95601890afd80709da39a3ee5e6b4b0d3255bfef95601890afd807091e78e349e3d4bc92f009e7fddd1683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8319" y="2644469"/>
            <a:ext cx="3587858" cy="725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1" name="Immagine 40" descr="b3e820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181" y="4516781"/>
            <a:ext cx="3545599" cy="93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magine 41" descr="40524b5ddd64e32b076bba21aca70c314040e5c8da39a3ee5e6b4b0d3255bfef95601890afd80709da39a3ee5e6b4b0d3255bfef95601890afd807091e78e349e3d4bc92f009e7fddd16832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332" y="2676870"/>
            <a:ext cx="4139075" cy="7327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5" name="Immagine 44" descr="455213355_2561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3497" y="4331777"/>
            <a:ext cx="3378631" cy="126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CasellaDiTesto 46"/>
          <p:cNvSpPr txBox="1"/>
          <p:nvPr/>
        </p:nvSpPr>
        <p:spPr>
          <a:xfrm>
            <a:off x="7291953" y="3634353"/>
            <a:ext cx="3820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>
              <a:hlinkClick r:id="rId8"/>
            </a:endParaRPr>
          </a:p>
          <a:p>
            <a:r>
              <a:rPr lang="it-IT" sz="1200" dirty="0" smtClean="0">
                <a:hlinkClick r:id="rId8"/>
              </a:rPr>
              <a:t>https://youtu.be/xYb9MgMLoP4</a:t>
            </a:r>
            <a:r>
              <a:rPr lang="it-IT" sz="1200" dirty="0" smtClean="0"/>
              <a:t>  </a:t>
            </a:r>
            <a:endParaRPr lang="it-IT" sz="1200" dirty="0"/>
          </a:p>
        </p:txBody>
      </p:sp>
      <p:pic>
        <p:nvPicPr>
          <p:cNvPr id="48" name="Immagine 47" descr="31AJWNyOD2L._SX466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92233" y="2839257"/>
            <a:ext cx="584009" cy="438633"/>
          </a:xfrm>
          <a:prstGeom prst="rect">
            <a:avLst/>
          </a:prstGeom>
        </p:spPr>
      </p:pic>
      <p:pic>
        <p:nvPicPr>
          <p:cNvPr id="50" name="Immagine 49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6497" y="2844182"/>
            <a:ext cx="614847" cy="409152"/>
          </a:xfrm>
          <a:prstGeom prst="rect">
            <a:avLst/>
          </a:prstGeom>
        </p:spPr>
      </p:pic>
      <p:pic>
        <p:nvPicPr>
          <p:cNvPr id="52" name="Immagine 51" descr="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01510" y="474315"/>
            <a:ext cx="1081975" cy="108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4" name="CasellaDiTesto 53"/>
          <p:cNvSpPr txBox="1"/>
          <p:nvPr/>
        </p:nvSpPr>
        <p:spPr>
          <a:xfrm>
            <a:off x="4649492" y="3626603"/>
            <a:ext cx="1743559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   Co - </a:t>
            </a:r>
            <a:r>
              <a:rPr lang="it-IT" sz="1400" dirty="0" err="1" smtClean="0"/>
              <a:t>founders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22499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71" y="624836"/>
            <a:ext cx="10264470" cy="76496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2     </a:t>
            </a:r>
            <a:r>
              <a:rPr lang="en-GB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“VIRTUAL TOUR GUIDES”</a:t>
            </a:r>
            <a:endParaRPr lang="en-US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   </a:t>
            </a:r>
            <a:r>
              <a:rPr lang="en-US" b="1" dirty="0" smtClean="0"/>
              <a:t>A project for TEACHERS AND STUDENTS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TEACHERS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: lessons, materials, tests, school curriculum, rubrics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STUDENTS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letters, gifts, postcards, cards, emails, short personal messages, discussions, play online games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kahoot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mentimeter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minecraft-cospaces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edu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), share videos, songs. </a:t>
            </a:r>
          </a:p>
          <a:p>
            <a:pPr>
              <a:buNone/>
            </a:pPr>
            <a:r>
              <a:rPr lang="en-US" dirty="0" smtClean="0"/>
              <a:t>_______________</a:t>
            </a:r>
            <a:r>
              <a:rPr lang="en-US" b="1" dirty="0" smtClean="0"/>
              <a:t> THE PROJECT</a:t>
            </a:r>
            <a:r>
              <a:rPr lang="en-US" dirty="0" smtClean="0"/>
              <a:t>___________________________________________			</a:t>
            </a:r>
            <a:endParaRPr lang="en-US" sz="1600" dirty="0" smtClean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- 1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st task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: CREATE GROUPS, DECIDE WEBTOOLS AND ESTABLISH OUR NETIQUETTE  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 https://youtu.be/of8WuhCXFQc</a:t>
            </a: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- 2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task: HIRE TOUR GUIDES in Lyman and in Ascoli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-3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task: OPEN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TWO VIRTUAL BUREAUX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 the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twinspace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ONE IN LYMAN AND ONE IN ASCOLI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28/09/29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0" name="Immagine 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4947" y="381325"/>
            <a:ext cx="1081975" cy="108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magine 10" descr="Diapositiva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3222" y="4200042"/>
            <a:ext cx="2242086" cy="15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5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702328"/>
            <a:ext cx="10303216" cy="6305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3       “VIRTUAL TOUR GUIDES”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28/09/2019</a:t>
            </a:r>
            <a:endParaRPr lang="fr-B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eTwinning</a:t>
            </a:r>
            <a:r>
              <a:rPr lang="fr-BE" dirty="0" smtClean="0"/>
              <a:t> </a:t>
            </a:r>
            <a:r>
              <a:rPr lang="fr-BE" dirty="0" err="1" smtClean="0"/>
              <a:t>template</a:t>
            </a:r>
            <a:endParaRPr lang="fr-BE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1" name="Segnaposto immagine 10" descr="Diapositiva1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4704" b="4704"/>
          <a:stretch>
            <a:fillRect/>
          </a:stretch>
        </p:blipFill>
        <p:spPr>
          <a:xfrm>
            <a:off x="8309835" y="2193010"/>
            <a:ext cx="3329391" cy="334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egnaposto contenuto 7" descr="bbc14fd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29582" y="224726"/>
            <a:ext cx="1893027" cy="1893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ttangolo 8"/>
          <p:cNvSpPr/>
          <p:nvPr/>
        </p:nvSpPr>
        <p:spPr>
          <a:xfrm>
            <a:off x="8400081" y="1759058"/>
            <a:ext cx="32236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VIRTUAL BUREAU IN LYMAN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36169" y="1666068"/>
            <a:ext cx="341737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VIRTUAL BUREAU IN ASCOLI 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Immagine 13" descr="Diapositiva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916" y="2138766"/>
            <a:ext cx="3448372" cy="363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4362773" y="2123268"/>
            <a:ext cx="38358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Operate in Europe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Describe the place in which they    live engaging visitors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Consolidate decision–making skills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Make realistic choices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Improve competences to face real life</a:t>
            </a:r>
          </a:p>
        </p:txBody>
      </p:sp>
      <p:pic>
        <p:nvPicPr>
          <p:cNvPr id="17" name="Immagine 16" descr="Diapositiva1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7208" y="3994431"/>
            <a:ext cx="2603716" cy="189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844658" y="2123269"/>
            <a:ext cx="329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r>
              <a:rPr lang="it-IT" sz="1000" dirty="0" smtClean="0"/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8620377" y="5705574"/>
            <a:ext cx="286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solidFill>
                  <a:srgbClr val="111F2A"/>
                </a:solidFill>
                <a:hlinkClick r:id="rId6"/>
              </a:rPr>
              <a:t>https://youtu.be/BLUhaVon4zA</a:t>
            </a:r>
            <a:endParaRPr lang="it-IT" sz="1400" dirty="0">
              <a:solidFill>
                <a:srgbClr val="111F2A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293031" y="1573078"/>
            <a:ext cx="36885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</a:t>
            </a:r>
            <a:r>
              <a:rPr lang="it-IT" sz="2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do “VIRTUAL TOUR GUIDES” do?</a:t>
            </a:r>
            <a:endParaRPr lang="it-IT" sz="2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37837" y="503694"/>
            <a:ext cx="97163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Slide 4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Virtual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Tour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Guides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do?</a:t>
            </a:r>
            <a:endParaRPr lang="it-IT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70122" y="1263113"/>
            <a:ext cx="993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PROMOTE THEIR IDENTITY AND TERRITORY </a:t>
            </a:r>
            <a:r>
              <a:rPr lang="it-IT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THROUGH…</a:t>
            </a:r>
            <a:r>
              <a:rPr lang="it-IT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..</a:t>
            </a:r>
          </a:p>
          <a:p>
            <a:pPr algn="ctr"/>
            <a:r>
              <a:rPr lang="it-IT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 EBOOKS – LEAFLETS – IMAGES -ITINERARIES</a:t>
            </a:r>
            <a:endParaRPr lang="it-I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Immagine 9" descr="Screenshot_2019-09-25 CULTURAL HERIT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362" y="1968285"/>
            <a:ext cx="5023373" cy="309191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5364" y="5217468"/>
            <a:ext cx="4858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 smtClean="0">
                <a:solidFill>
                  <a:srgbClr val="111F2A"/>
                </a:solidFill>
                <a:hlinkClick r:id="rId3"/>
              </a:rPr>
              <a:t>https://it.padlet.com/emanuela_toccaceli_et/culturalheritage</a:t>
            </a:r>
            <a:endParaRPr lang="it-IT" sz="1200" dirty="0">
              <a:solidFill>
                <a:srgbClr val="111F2A"/>
              </a:solidFill>
            </a:endParaRPr>
          </a:p>
        </p:txBody>
      </p:sp>
      <p:pic>
        <p:nvPicPr>
          <p:cNvPr id="13" name="Immagine 12" descr="Screenshot_2019-09-25 CULTURAL HERITAGE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315" y="1968284"/>
            <a:ext cx="4923295" cy="308416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7764650" y="5230678"/>
            <a:ext cx="34096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dirty="0" smtClean="0">
                <a:solidFill>
                  <a:srgbClr val="111F2A"/>
                </a:solidFill>
                <a:hlinkClick r:id="rId5"/>
              </a:rPr>
              <a:t>https://issuu.com/emanuelatoccaceli/docs/padlet-71tx2byq43s6-ilovepdf-compre</a:t>
            </a:r>
            <a:endParaRPr lang="it-IT" sz="1100" dirty="0">
              <a:solidFill>
                <a:srgbClr val="111F2A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31797" y="5083444"/>
            <a:ext cx="110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FINAL EBOOK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creenshot_2019-09-25 Malaspina 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70" y="1766807"/>
            <a:ext cx="2695386" cy="1898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0334213" cy="76496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5 What do Virtual Tour Guides do? </a:t>
            </a:r>
            <a:endParaRPr lang="en-US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28/09/2019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2" name="Immagine 11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1855" y="505312"/>
            <a:ext cx="1081975" cy="108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ttangolo 7"/>
          <p:cNvSpPr/>
          <p:nvPr/>
        </p:nvSpPr>
        <p:spPr>
          <a:xfrm>
            <a:off x="720671" y="3789337"/>
            <a:ext cx="3773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solidFill>
                <a:srgbClr val="00B050"/>
              </a:solidFill>
            </a:endParaRP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MALASPINA PALACE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An example of leaflet</a:t>
            </a:r>
          </a:p>
          <a:p>
            <a:pPr algn="just"/>
            <a:r>
              <a:rPr lang="it-IT" sz="1000" u="sng" dirty="0" smtClean="0">
                <a:hlinkClick r:id="rId4"/>
              </a:rPr>
              <a:t>https://sway.com/BTzNmyVwTNb9UsRY?ref=Link&amp;loc=play</a:t>
            </a:r>
            <a:endParaRPr lang="en-US" sz="1000" dirty="0" smtClean="0">
              <a:solidFill>
                <a:srgbClr val="00B05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77333" y="4889715"/>
            <a:ext cx="11103869" cy="102017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AN EXAMPLE OF LEAFLET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" name="Immagine 9" descr="Screenshot_2019-09-25 Malaspina Pala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0565" y="1751308"/>
            <a:ext cx="3325754" cy="191404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6129580" y="1828800"/>
            <a:ext cx="51919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MARCHE REGION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 example of </a:t>
            </a:r>
            <a:r>
              <a:rPr lang="en-US" dirty="0" err="1" smtClean="0">
                <a:solidFill>
                  <a:srgbClr val="00B050"/>
                </a:solidFill>
              </a:rPr>
              <a:t>ebook</a:t>
            </a:r>
            <a:endParaRPr lang="it-IT" sz="1000" dirty="0" smtClean="0">
              <a:hlinkClick r:id="rId6"/>
            </a:endParaRPr>
          </a:p>
          <a:p>
            <a:r>
              <a:rPr lang="it-IT" sz="1000" dirty="0" smtClean="0">
                <a:hlinkClick r:id="rId6"/>
              </a:rPr>
              <a:t>https://ita.calameo.com/read/005821727d9cff6db0bdd?authid=e8Ov9TVNvRKc</a:t>
            </a:r>
            <a:endParaRPr lang="it-IT" sz="1000" dirty="0" smtClean="0"/>
          </a:p>
        </p:txBody>
      </p:sp>
      <p:pic>
        <p:nvPicPr>
          <p:cNvPr id="17" name="Immagine 16" descr="image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0670" y="2867186"/>
            <a:ext cx="4676855" cy="26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2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08D-055C-4AFE-A68D-95054BF24024}" type="datetime1">
              <a:rPr lang="fr-BE" smtClean="0"/>
              <a:pPr/>
              <a:t>27/09/2019</a:t>
            </a:fld>
            <a:endParaRPr lang="fr-B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eTwinning template</a:t>
            </a:r>
            <a:endParaRPr lang="fr-BE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2" descr="C:\Users\Utente\Desktop\Screenshot_2019-09-25 Ascoli Pice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71" y="488198"/>
            <a:ext cx="10949553" cy="542206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193009" y="457200"/>
            <a:ext cx="465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BOOK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CREATOR: ANOTHER EBOOK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5690" y="451851"/>
            <a:ext cx="1037611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6     What do Virtual Tour Guides do ?”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 descr="b0abb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85" y="2325466"/>
            <a:ext cx="2335372" cy="2486042"/>
          </a:xfrm>
          <a:prstGeom prst="rect">
            <a:avLst/>
          </a:prstGeom>
        </p:spPr>
      </p:pic>
      <p:pic>
        <p:nvPicPr>
          <p:cNvPr id="5" name="Immagine 4" descr="bad8a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3743" y="2311664"/>
            <a:ext cx="2203147" cy="257176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2459" y="1763645"/>
            <a:ext cx="234221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0541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LYMAN</a:t>
            </a:r>
            <a:endParaRPr lang="it-IT" sz="1400" b="1" cap="none" spc="0" dirty="0">
              <a:ln w="10541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77892" y="5098943"/>
            <a:ext cx="230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hlinkClick r:id="rId4"/>
              </a:rPr>
              <a:t>https://padlet.com/emanuela_toccaceli_et/borninap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27683" y="5060197"/>
            <a:ext cx="231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hlinkClick r:id="rId5"/>
              </a:rPr>
              <a:t>https://padlet.com/KateGordienko/fbltfa9i6y3k</a:t>
            </a:r>
            <a:endParaRPr lang="it-IT" sz="1200" dirty="0"/>
          </a:p>
        </p:txBody>
      </p:sp>
      <p:pic>
        <p:nvPicPr>
          <p:cNvPr id="10" name="Segnaposto contenuto 7" descr="bbc14fd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1765" y="201478"/>
            <a:ext cx="1614059" cy="1614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348712" y="1224366"/>
            <a:ext cx="50679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000" b="1" cap="all" spc="0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Present</a:t>
            </a:r>
            <a:r>
              <a:rPr lang="it-IT" sz="20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2000" b="1" cap="all" spc="0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Important</a:t>
            </a:r>
            <a:r>
              <a:rPr lang="it-IT" sz="20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people </a:t>
            </a:r>
            <a:r>
              <a:rPr lang="it-IT" sz="2000" b="1" cap="all" spc="0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in…</a:t>
            </a:r>
            <a:r>
              <a:rPr lang="it-IT" sz="20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</a:t>
            </a:r>
            <a:endParaRPr lang="it-IT" sz="2000" b="1" cap="all" spc="0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276813" y="2131018"/>
            <a:ext cx="412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share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Traditional</a:t>
            </a:r>
            <a:r>
              <a:rPr lang="it-IT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food…</a:t>
            </a:r>
            <a:endParaRPr lang="it-IT" b="1" cap="all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77787" y="2789695"/>
            <a:ext cx="234221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0541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LYMAN</a:t>
            </a:r>
            <a:endParaRPr lang="it-IT" sz="1400" b="1" cap="none" spc="0" dirty="0">
              <a:ln w="10541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725545" y="2820692"/>
            <a:ext cx="2316997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0541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ASCOLI PICENO</a:t>
            </a:r>
            <a:endParaRPr lang="it-IT" sz="1400" b="1" cap="none" spc="0" dirty="0">
              <a:ln w="10541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304330" y="1784310"/>
            <a:ext cx="2251812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0541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ASCOLI PICENO</a:t>
            </a:r>
            <a:endParaRPr lang="it-IT" sz="1400" b="1" cap="none" spc="0" dirty="0">
              <a:ln w="10541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16" name="Immagine 15" descr="afab037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1556" y="3487237"/>
            <a:ext cx="2431984" cy="1459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7" name="Immagine 16" descr="b4f5ef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1986" y="3479369"/>
            <a:ext cx="2424068" cy="14490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1" name="Rettangolo 20"/>
          <p:cNvSpPr/>
          <p:nvPr/>
        </p:nvSpPr>
        <p:spPr>
          <a:xfrm>
            <a:off x="7966130" y="6253565"/>
            <a:ext cx="15220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50" dirty="0" smtClean="0">
                <a:solidFill>
                  <a:srgbClr val="111F2A"/>
                </a:solidFill>
              </a:rPr>
              <a:t>28/09/2019</a:t>
            </a:r>
            <a:endParaRPr lang="it-IT" sz="1050" dirty="0">
              <a:solidFill>
                <a:srgbClr val="111F2A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51550" y="5168685"/>
            <a:ext cx="41153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dirty="0" smtClean="0">
                <a:solidFill>
                  <a:srgbClr val="111F2A"/>
                </a:solidFill>
                <a:hlinkClick r:id="rId9"/>
              </a:rPr>
              <a:t>https://it.padlet.com/emanuela_toccaceli_et/recipe</a:t>
            </a:r>
            <a:endParaRPr lang="it-IT" sz="1100" dirty="0">
              <a:solidFill>
                <a:srgbClr val="111F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xib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693" y="1937287"/>
            <a:ext cx="3814192" cy="391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37888347_260982101163698_5528886918827212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332" y="1371600"/>
            <a:ext cx="3332232" cy="446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Schermata-2018-06-28-alle-15.57.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3878" y="1890793"/>
            <a:ext cx="3099662" cy="374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/>
          <p:cNvSpPr/>
          <p:nvPr/>
        </p:nvSpPr>
        <p:spPr>
          <a:xfrm>
            <a:off x="736170" y="674176"/>
            <a:ext cx="1025987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7          “VIRTUAL TOUR GUIDES”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mmagine 11" descr="Diapositiva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078" y="156736"/>
            <a:ext cx="1528329" cy="122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tente\AppData\Local\Microsoft\Windows\Temporary Internet Files\Content.IE5\5P50DETC\minecraft_PNG8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6496" y="1394116"/>
            <a:ext cx="2484406" cy="931653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7993217" y="6276814"/>
            <a:ext cx="9060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50" dirty="0" smtClean="0">
                <a:solidFill>
                  <a:srgbClr val="111F2A"/>
                </a:solidFill>
              </a:rPr>
              <a:t>28/09/2019</a:t>
            </a:r>
            <a:endParaRPr lang="it-IT" sz="1050" dirty="0">
              <a:solidFill>
                <a:srgbClr val="111F2A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048000" y="3554083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215539" y="1354347"/>
            <a:ext cx="729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Use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multimedia and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virtual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technology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  <a:p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not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 a passive way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but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 a position 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learning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by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doing</a:t>
            </a:r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90414" y="5563892"/>
            <a:ext cx="10492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experiment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different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model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education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which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they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are the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real</a:t>
            </a:r>
            <a:r>
              <a:rPr lang="it-IT" sz="16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 err="1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innovators</a:t>
            </a:r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507</Words>
  <Application>Microsoft Office PowerPoint</Application>
  <PresentationFormat>Personalizzato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Facet</vt:lpstr>
      <vt:lpstr>       “VIRTUAL TOUR GUIDES”</vt:lpstr>
      <vt:lpstr>Slide 1       “VIRTUAL TOUR GUIDES”</vt:lpstr>
      <vt:lpstr>Slide 2     “VIRTUAL TOUR GUIDES”</vt:lpstr>
      <vt:lpstr>Slide 3       “VIRTUAL TOUR GUIDES”</vt:lpstr>
      <vt:lpstr>Diapositiva 5</vt:lpstr>
      <vt:lpstr>Slide 5 What do Virtual Tour Guides do? </vt:lpstr>
      <vt:lpstr>Diapositiva 7</vt:lpstr>
      <vt:lpstr>Diapositiva 8</vt:lpstr>
      <vt:lpstr>Diapositiva 9</vt:lpstr>
      <vt:lpstr>Slide 8  What do “Virtual Tour Guides” do?</vt:lpstr>
      <vt:lpstr>Diapositiva 11</vt:lpstr>
      <vt:lpstr>Diapositiva 12</vt:lpstr>
      <vt:lpstr>For further information about our        projects: 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taskforce</dc:title>
  <dc:creator>Claire Morvan</dc:creator>
  <cp:lastModifiedBy>Utente</cp:lastModifiedBy>
  <cp:revision>161</cp:revision>
  <dcterms:created xsi:type="dcterms:W3CDTF">2017-06-02T13:02:11Z</dcterms:created>
  <dcterms:modified xsi:type="dcterms:W3CDTF">2019-09-27T16:50:19Z</dcterms:modified>
</cp:coreProperties>
</file>